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96728" r:id="rId1"/>
    <p:sldMasterId id="2147496975" r:id="rId2"/>
    <p:sldMasterId id="2147496990" r:id="rId3"/>
  </p:sldMasterIdLst>
  <p:notesMasterIdLst>
    <p:notesMasterId r:id="rId17"/>
  </p:notesMasterIdLst>
  <p:handoutMasterIdLst>
    <p:handoutMasterId r:id="rId18"/>
  </p:handoutMasterIdLst>
  <p:sldIdLst>
    <p:sldId id="1008" r:id="rId4"/>
    <p:sldId id="280" r:id="rId5"/>
    <p:sldId id="1275" r:id="rId6"/>
    <p:sldId id="1279" r:id="rId7"/>
    <p:sldId id="1283" r:id="rId8"/>
    <p:sldId id="1301" r:id="rId9"/>
    <p:sldId id="1302" r:id="rId10"/>
    <p:sldId id="1163" r:id="rId11"/>
    <p:sldId id="1164" r:id="rId12"/>
    <p:sldId id="1046" r:id="rId13"/>
    <p:sldId id="1303" r:id="rId14"/>
    <p:sldId id="619" r:id="rId15"/>
    <p:sldId id="1136" r:id="rId16"/>
  </p:sldIdLst>
  <p:sldSz cx="9144000" cy="6858000" type="screen4x3"/>
  <p:notesSz cx="6858000" cy="9144000"/>
  <p:defaultTextStyle>
    <a:defPPr>
      <a:defRPr lang="en-US"/>
    </a:defPPr>
    <a:lvl1pPr algn="l" rtl="0" eaLnBrk="0" fontAlgn="base" hangingPunct="0">
      <a:spcBef>
        <a:spcPct val="0"/>
      </a:spcBef>
      <a:spcAft>
        <a:spcPct val="0"/>
      </a:spcAft>
      <a:defRPr sz="4000" kern="1200">
        <a:solidFill>
          <a:srgbClr val="46AA42"/>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4000" kern="1200">
        <a:solidFill>
          <a:srgbClr val="46AA42"/>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4000" kern="1200">
        <a:solidFill>
          <a:srgbClr val="46AA42"/>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4000" kern="1200">
        <a:solidFill>
          <a:srgbClr val="46AA42"/>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4000" kern="1200">
        <a:solidFill>
          <a:srgbClr val="46AA4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4000" kern="1200">
        <a:solidFill>
          <a:srgbClr val="46AA4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4000" kern="1200">
        <a:solidFill>
          <a:srgbClr val="46AA4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4000" kern="1200">
        <a:solidFill>
          <a:srgbClr val="46AA4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4000" kern="1200">
        <a:solidFill>
          <a:srgbClr val="46AA42"/>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15:clr>
            <a:srgbClr val="A4A3A4"/>
          </p15:clr>
        </p15:guide>
        <p15:guide id="2" orient="horz" pos="4123">
          <p15:clr>
            <a:srgbClr val="A4A3A4"/>
          </p15:clr>
        </p15:guide>
        <p15:guide id="3" orient="horz" pos="4127">
          <p15:clr>
            <a:srgbClr val="A4A3A4"/>
          </p15:clr>
        </p15:guide>
        <p15:guide id="4" pos="2886">
          <p15:clr>
            <a:srgbClr val="A4A3A4"/>
          </p15:clr>
        </p15:guide>
        <p15:guide id="5" pos="53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80070"/>
    <a:srgbClr val="000099"/>
    <a:srgbClr val="D6BCEA"/>
    <a:srgbClr val="E7F6FF"/>
    <a:srgbClr val="CCECFF"/>
    <a:srgbClr val="CCFFCC"/>
    <a:srgbClr val="000000"/>
    <a:srgbClr val="FFE18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A8EFD5-ED21-4BA5-8589-EFBB61110F30}" v="8" dt="2026-01-16T16:38:59.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0854" autoAdjust="0"/>
  </p:normalViewPr>
  <p:slideViewPr>
    <p:cSldViewPr snapToGrid="0">
      <p:cViewPr varScale="1">
        <p:scale>
          <a:sx n="85" d="100"/>
          <a:sy n="85" d="100"/>
        </p:scale>
        <p:origin x="1296" y="33"/>
      </p:cViewPr>
      <p:guideLst>
        <p:guide orient="horz"/>
        <p:guide orient="horz" pos="4123"/>
        <p:guide orient="horz" pos="4127"/>
        <p:guide pos="2886"/>
        <p:guide pos="531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200" d="100"/>
          <a:sy n="200" d="100"/>
        </p:scale>
        <p:origin x="1308" y="-3774"/>
      </p:cViewPr>
      <p:guideLst>
        <p:guide orient="horz" pos="2880"/>
        <p:guide pos="2160"/>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fs1\home\MaryR1\Move\Cases\2021\SAmple\Sample%20PS%20compariso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dirty="0">
                <a:solidFill>
                  <a:srgbClr val="660066"/>
                </a:solidFill>
              </a:rPr>
              <a:t>Defined Benefit</a:t>
            </a:r>
          </a:p>
        </c:rich>
      </c:tx>
      <c:layout>
        <c:manualLayout>
          <c:xMode val="edge"/>
          <c:yMode val="edge"/>
          <c:x val="0.25428155168012934"/>
          <c:y val="7.12323219745824E-3"/>
        </c:manualLayout>
      </c:layout>
      <c:overlay val="0"/>
    </c:title>
    <c:autoTitleDeleted val="0"/>
    <c:plotArea>
      <c:layout>
        <c:manualLayout>
          <c:layoutTarget val="inner"/>
          <c:xMode val="edge"/>
          <c:yMode val="edge"/>
          <c:x val="0.28919342769829454"/>
          <c:y val="0.23106071758198216"/>
          <c:w val="0.57220988018588803"/>
          <c:h val="0.70663806415523145"/>
        </c:manualLayout>
      </c:layout>
      <c:pieChart>
        <c:varyColors val="1"/>
        <c:ser>
          <c:idx val="0"/>
          <c:order val="0"/>
          <c:tx>
            <c:strRef>
              <c:f>Sheet1!$B$1</c:f>
              <c:strCache>
                <c:ptCount val="1"/>
                <c:pt idx="0">
                  <c:v>Contributions</c:v>
                </c:pt>
              </c:strCache>
            </c:strRef>
          </c:tx>
          <c:spPr>
            <a:gradFill>
              <a:gsLst>
                <a:gs pos="0">
                  <a:srgbClr val="3366FF"/>
                </a:gs>
                <a:gs pos="81000">
                  <a:srgbClr val="CCCCFF"/>
                </a:gs>
                <a:gs pos="100000">
                  <a:schemeClr val="accent1">
                    <a:tint val="23500"/>
                    <a:satMod val="160000"/>
                  </a:schemeClr>
                </a:gs>
              </a:gsLst>
              <a:lin ang="5400000" scaled="0"/>
            </a:gradFill>
            <a:ln w="12700">
              <a:solidFill>
                <a:sysClr val="windowText" lastClr="000000"/>
              </a:solidFill>
            </a:ln>
          </c:spPr>
          <c:dPt>
            <c:idx val="0"/>
            <c:bubble3D val="0"/>
            <c:spPr>
              <a:solidFill>
                <a:srgbClr val="4F81BD"/>
              </a:solidFill>
              <a:ln w="12700">
                <a:solidFill>
                  <a:sysClr val="windowText" lastClr="000000"/>
                </a:solidFill>
              </a:ln>
            </c:spPr>
            <c:extLst>
              <c:ext xmlns:c16="http://schemas.microsoft.com/office/drawing/2014/chart" uri="{C3380CC4-5D6E-409C-BE32-E72D297353CC}">
                <c16:uniqueId val="{00000008-FA65-4037-8F30-8F5B1A6AFA54}"/>
              </c:ext>
            </c:extLst>
          </c:dPt>
          <c:dPt>
            <c:idx val="1"/>
            <c:bubble3D val="0"/>
            <c:spPr>
              <a:solidFill>
                <a:srgbClr val="92D050">
                  <a:lumMod val="75000"/>
                </a:srgbClr>
              </a:solidFill>
              <a:ln w="12700">
                <a:solidFill>
                  <a:sysClr val="windowText" lastClr="000000"/>
                </a:solidFill>
              </a:ln>
            </c:spPr>
            <c:extLst>
              <c:ext xmlns:c16="http://schemas.microsoft.com/office/drawing/2014/chart" uri="{C3380CC4-5D6E-409C-BE32-E72D297353CC}">
                <c16:uniqueId val="{00000001-D24D-475D-9888-63E4E0475C51}"/>
              </c:ext>
            </c:extLst>
          </c:dPt>
          <c:dPt>
            <c:idx val="2"/>
            <c:bubble3D val="0"/>
            <c:spPr>
              <a:solidFill>
                <a:srgbClr val="4BACC6">
                  <a:lumMod val="75000"/>
                </a:srgbClr>
              </a:solidFill>
              <a:ln w="12700">
                <a:solidFill>
                  <a:sysClr val="windowText" lastClr="000000"/>
                </a:solidFill>
              </a:ln>
            </c:spPr>
            <c:extLst>
              <c:ext xmlns:c16="http://schemas.microsoft.com/office/drawing/2014/chart" uri="{C3380CC4-5D6E-409C-BE32-E72D297353CC}">
                <c16:uniqueId val="{00000003-D24D-475D-9888-63E4E0475C51}"/>
              </c:ext>
            </c:extLst>
          </c:dPt>
          <c:dPt>
            <c:idx val="3"/>
            <c:bubble3D val="0"/>
            <c:spPr>
              <a:solidFill>
                <a:srgbClr val="1F497D">
                  <a:lumMod val="75000"/>
                </a:srgbClr>
              </a:solidFill>
              <a:ln w="12700">
                <a:solidFill>
                  <a:sysClr val="windowText" lastClr="000000"/>
                </a:solidFill>
              </a:ln>
            </c:spPr>
            <c:extLst>
              <c:ext xmlns:c16="http://schemas.microsoft.com/office/drawing/2014/chart" uri="{C3380CC4-5D6E-409C-BE32-E72D297353CC}">
                <c16:uniqueId val="{00000005-D24D-475D-9888-63E4E0475C51}"/>
              </c:ext>
            </c:extLst>
          </c:dPt>
          <c:dPt>
            <c:idx val="4"/>
            <c:bubble3D val="0"/>
            <c:spPr>
              <a:solidFill>
                <a:srgbClr val="92D050">
                  <a:lumMod val="50000"/>
                </a:srgbClr>
              </a:solidFill>
              <a:ln w="12700">
                <a:solidFill>
                  <a:sysClr val="windowText" lastClr="000000"/>
                </a:solidFill>
              </a:ln>
            </c:spPr>
            <c:extLst>
              <c:ext xmlns:c16="http://schemas.microsoft.com/office/drawing/2014/chart" uri="{C3380CC4-5D6E-409C-BE32-E72D297353CC}">
                <c16:uniqueId val="{00000007-D24D-475D-9888-63E4E0475C51}"/>
              </c:ext>
            </c:extLst>
          </c:dPt>
          <c:dLbls>
            <c:dLbl>
              <c:idx val="0"/>
              <c:layout>
                <c:manualLayout>
                  <c:x val="-2.2866146733627996E-2"/>
                  <c:y val="-8.4324377761673411E-2"/>
                </c:manualLayout>
              </c:layout>
              <c:tx>
                <c:rich>
                  <a:bodyPr/>
                  <a:lstStyle/>
                  <a:p>
                    <a:r>
                      <a:rPr lang="en-US" b="1" dirty="0"/>
                      <a:t>Owner, </a:t>
                    </a:r>
                    <a:r>
                      <a:rPr lang="en-US" b="1" baseline="0" dirty="0"/>
                      <a:t> $385,344</a:t>
                    </a:r>
                  </a:p>
                </c:rich>
              </c:tx>
              <c:showLegendKey val="0"/>
              <c:showVal val="1"/>
              <c:showCatName val="1"/>
              <c:showSerName val="0"/>
              <c:showPercent val="0"/>
              <c:showBubbleSize val="0"/>
              <c:extLst>
                <c:ext xmlns:c15="http://schemas.microsoft.com/office/drawing/2012/chart" uri="{CE6537A1-D6FC-4f65-9D91-7224C49458BB}">
                  <c15:layout>
                    <c:manualLayout>
                      <c:w val="0.37301714195475544"/>
                      <c:h val="0.14428079872747276"/>
                    </c:manualLayout>
                  </c15:layout>
                  <c15:showDataLabelsRange val="0"/>
                </c:ext>
                <c:ext xmlns:c16="http://schemas.microsoft.com/office/drawing/2014/chart" uri="{C3380CC4-5D6E-409C-BE32-E72D297353CC}">
                  <c16:uniqueId val="{00000008-FA65-4037-8F30-8F5B1A6AFA54}"/>
                </c:ext>
              </c:extLst>
            </c:dLbl>
            <c:dLbl>
              <c:idx val="1"/>
              <c:layout>
                <c:manualLayout>
                  <c:x val="0.24529485331789522"/>
                  <c:y val="-4.381361885810839E-3"/>
                </c:manualLayout>
              </c:layout>
              <c:tx>
                <c:rich>
                  <a:bodyPr/>
                  <a:lstStyle/>
                  <a:p>
                    <a:r>
                      <a:rPr lang="en-US" b="1" dirty="0"/>
                      <a:t>Owner, </a:t>
                    </a:r>
                    <a:r>
                      <a:rPr lang="en-US" b="1" baseline="0" dirty="0"/>
                      <a:t> $398,531</a:t>
                    </a:r>
                  </a:p>
                </c:rich>
              </c:tx>
              <c:showLegendKey val="0"/>
              <c:showVal val="1"/>
              <c:showCatName val="1"/>
              <c:showSerName val="0"/>
              <c:showPercent val="0"/>
              <c:showBubbleSize val="0"/>
              <c:extLst>
                <c:ext xmlns:c15="http://schemas.microsoft.com/office/drawing/2012/chart" uri="{CE6537A1-D6FC-4f65-9D91-7224C49458BB}">
                  <c15:layout>
                    <c:manualLayout>
                      <c:w val="0.37684134569980482"/>
                      <c:h val="0.3286893983069476"/>
                    </c:manualLayout>
                  </c15:layout>
                  <c15:showDataLabelsRange val="0"/>
                </c:ext>
                <c:ext xmlns:c16="http://schemas.microsoft.com/office/drawing/2014/chart" uri="{C3380CC4-5D6E-409C-BE32-E72D297353CC}">
                  <c16:uniqueId val="{00000001-D24D-475D-9888-63E4E0475C51}"/>
                </c:ext>
              </c:extLst>
            </c:dLbl>
            <c:dLbl>
              <c:idx val="2"/>
              <c:layout>
                <c:manualLayout>
                  <c:x val="0.20593530313545563"/>
                  <c:y val="2.0537484326785833E-2"/>
                </c:manualLayout>
              </c:layout>
              <c:tx>
                <c:rich>
                  <a:bodyPr/>
                  <a:lstStyle/>
                  <a:p>
                    <a:r>
                      <a:rPr lang="en-US" b="1" dirty="0"/>
                      <a:t>Child,</a:t>
                    </a:r>
                    <a:r>
                      <a:rPr lang="en-US" b="1" baseline="0" dirty="0"/>
                      <a:t> $27,017</a:t>
                    </a:r>
                  </a:p>
                </c:rich>
              </c:tx>
              <c:showLegendKey val="0"/>
              <c:showVal val="1"/>
              <c:showCatName val="1"/>
              <c:showSerName val="0"/>
              <c:showPercent val="0"/>
              <c:showBubbleSize val="0"/>
              <c:extLst>
                <c:ext xmlns:c15="http://schemas.microsoft.com/office/drawing/2012/chart" uri="{CE6537A1-D6FC-4f65-9D91-7224C49458BB}">
                  <c15:layout>
                    <c:manualLayout>
                      <c:w val="0.43354407031102427"/>
                      <c:h val="0.14908693667149597"/>
                    </c:manualLayout>
                  </c15:layout>
                  <c15:showDataLabelsRange val="0"/>
                </c:ext>
                <c:ext xmlns:c16="http://schemas.microsoft.com/office/drawing/2014/chart" uri="{C3380CC4-5D6E-409C-BE32-E72D297353CC}">
                  <c16:uniqueId val="{00000003-D24D-475D-9888-63E4E0475C51}"/>
                </c:ext>
              </c:extLst>
            </c:dLbl>
            <c:dLbl>
              <c:idx val="3"/>
              <c:layout>
                <c:manualLayout>
                  <c:x val="-6.5987328518663277E-2"/>
                  <c:y val="0.20758519371655906"/>
                </c:manualLayout>
              </c:layout>
              <c:tx>
                <c:rich>
                  <a:bodyPr/>
                  <a:lstStyle/>
                  <a:p>
                    <a:r>
                      <a:rPr lang="en-US" baseline="0" dirty="0"/>
                      <a:t>EE 1 $12,854</a:t>
                    </a:r>
                  </a:p>
                </c:rich>
              </c:tx>
              <c:showLegendKey val="0"/>
              <c:showVal val="1"/>
              <c:showCatName val="1"/>
              <c:showSerName val="0"/>
              <c:showPercent val="0"/>
              <c:showBubbleSize val="0"/>
              <c:extLst>
                <c:ext xmlns:c15="http://schemas.microsoft.com/office/drawing/2012/chart" uri="{CE6537A1-D6FC-4f65-9D91-7224C49458BB}">
                  <c15:layout>
                    <c:manualLayout>
                      <c:w val="0.32557093735147363"/>
                      <c:h val="0.24955601191603244"/>
                    </c:manualLayout>
                  </c15:layout>
                  <c15:showDataLabelsRange val="0"/>
                </c:ext>
                <c:ext xmlns:c16="http://schemas.microsoft.com/office/drawing/2014/chart" uri="{C3380CC4-5D6E-409C-BE32-E72D297353CC}">
                  <c16:uniqueId val="{00000005-D24D-475D-9888-63E4E0475C51}"/>
                </c:ext>
              </c:extLst>
            </c:dLbl>
            <c:dLbl>
              <c:idx val="4"/>
              <c:layout>
                <c:manualLayout>
                  <c:x val="0.32534023496603787"/>
                  <c:y val="3.9316902898211561E-2"/>
                </c:manualLayout>
              </c:layout>
              <c:tx>
                <c:rich>
                  <a:bodyPr/>
                  <a:lstStyle/>
                  <a:p>
                    <a:r>
                      <a:rPr lang="en-US" dirty="0"/>
                      <a:t>EE 2</a:t>
                    </a:r>
                    <a:r>
                      <a:rPr lang="en-US" baseline="0" dirty="0"/>
                      <a:t> $71,305</a:t>
                    </a:r>
                  </a:p>
                  <a:p>
                    <a:endParaRPr lang="en-US" dirty="0"/>
                  </a:p>
                </c:rich>
              </c:tx>
              <c:showLegendKey val="0"/>
              <c:showVal val="1"/>
              <c:showCatName val="1"/>
              <c:showSerName val="0"/>
              <c:showPercent val="0"/>
              <c:showBubbleSize val="0"/>
              <c:extLst>
                <c:ext xmlns:c15="http://schemas.microsoft.com/office/drawing/2012/chart" uri="{CE6537A1-D6FC-4f65-9D91-7224C49458BB}">
                  <c15:layout>
                    <c:manualLayout>
                      <c:w val="0.4200140572670284"/>
                      <c:h val="0.32868950435049527"/>
                    </c:manualLayout>
                  </c15:layout>
                  <c15:showDataLabelsRange val="0"/>
                </c:ext>
                <c:ext xmlns:c16="http://schemas.microsoft.com/office/drawing/2014/chart" uri="{C3380CC4-5D6E-409C-BE32-E72D297353CC}">
                  <c16:uniqueId val="{00000007-D24D-475D-9888-63E4E0475C51}"/>
                </c:ext>
              </c:extLst>
            </c:dLbl>
            <c:spPr>
              <a:noFill/>
              <a:ln>
                <a:noFill/>
              </a:ln>
              <a:effectLst/>
            </c:spPr>
            <c:txPr>
              <a:bodyPr/>
              <a:lstStyle/>
              <a:p>
                <a:pPr>
                  <a:defRPr sz="16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Owner Pat</c:v>
                </c:pt>
                <c:pt idx="1">
                  <c:v>Owner Chris</c:v>
                </c:pt>
                <c:pt idx="2">
                  <c:v>Child Drew</c:v>
                </c:pt>
                <c:pt idx="3">
                  <c:v>Employee 1</c:v>
                </c:pt>
                <c:pt idx="4">
                  <c:v>Employee 2</c:v>
                </c:pt>
              </c:strCache>
            </c:strRef>
          </c:cat>
          <c:val>
            <c:numRef>
              <c:f>Sheet1!$B$2:$B$6</c:f>
              <c:numCache>
                <c:formatCode>"$"#,##0_);[Red]\("$"#,##0\)</c:formatCode>
                <c:ptCount val="5"/>
                <c:pt idx="0">
                  <c:v>178070</c:v>
                </c:pt>
                <c:pt idx="1">
                  <c:v>141199</c:v>
                </c:pt>
                <c:pt idx="2">
                  <c:v>2703</c:v>
                </c:pt>
                <c:pt idx="3">
                  <c:v>1011</c:v>
                </c:pt>
                <c:pt idx="4">
                  <c:v>22896</c:v>
                </c:pt>
              </c:numCache>
            </c:numRef>
          </c:val>
          <c:extLst>
            <c:ext xmlns:c16="http://schemas.microsoft.com/office/drawing/2014/chart" uri="{C3380CC4-5D6E-409C-BE32-E72D297353CC}">
              <c16:uniqueId val="{00000008-D24D-475D-9888-63E4E0475C51}"/>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1" dirty="0">
                <a:solidFill>
                  <a:srgbClr val="002060"/>
                </a:solidFill>
              </a:rPr>
              <a:t>Profit Sharing</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w="12700">
              <a:solidFill>
                <a:schemeClr val="tx1"/>
              </a:solidFill>
            </a:ln>
            <a:scene3d>
              <a:camera prst="orthographicFront"/>
              <a:lightRig rig="threePt" dir="t"/>
            </a:scene3d>
            <a:sp3d>
              <a:bevelT/>
            </a:sp3d>
          </c:spPr>
          <c:dPt>
            <c:idx val="0"/>
            <c:bubble3D val="0"/>
            <c:spPr>
              <a:solidFill>
                <a:schemeClr val="accent1"/>
              </a:solidFill>
              <a:ln w="1270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1-DB89-464E-9ABF-A595B7E27E8E}"/>
              </c:ext>
            </c:extLst>
          </c:dPt>
          <c:dPt>
            <c:idx val="1"/>
            <c:bubble3D val="0"/>
            <c:spPr>
              <a:solidFill>
                <a:schemeClr val="accent3"/>
              </a:solidFill>
              <a:ln w="1270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3-DB89-464E-9ABF-A595B7E27E8E}"/>
              </c:ext>
            </c:extLst>
          </c:dPt>
          <c:dPt>
            <c:idx val="2"/>
            <c:bubble3D val="0"/>
            <c:spPr>
              <a:solidFill>
                <a:schemeClr val="accent5"/>
              </a:solidFill>
              <a:ln w="1270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5-DB89-464E-9ABF-A595B7E27E8E}"/>
              </c:ext>
            </c:extLst>
          </c:dPt>
          <c:dPt>
            <c:idx val="3"/>
            <c:bubble3D val="0"/>
            <c:spPr>
              <a:solidFill>
                <a:schemeClr val="accent1">
                  <a:lumMod val="60000"/>
                </a:schemeClr>
              </a:solidFill>
              <a:ln w="1270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7-DB89-464E-9ABF-A595B7E27E8E}"/>
              </c:ext>
            </c:extLst>
          </c:dPt>
          <c:dPt>
            <c:idx val="4"/>
            <c:bubble3D val="0"/>
            <c:spPr>
              <a:solidFill>
                <a:schemeClr val="accent3">
                  <a:lumMod val="60000"/>
                </a:schemeClr>
              </a:solidFill>
              <a:ln w="1270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9-DB89-464E-9ABF-A595B7E27E8E}"/>
              </c:ext>
            </c:extLst>
          </c:dPt>
          <c:dLbls>
            <c:dLbl>
              <c:idx val="0"/>
              <c:layout>
                <c:manualLayout>
                  <c:x val="-0.20625640628416236"/>
                  <c:y val="-2.3333128384852318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r>
                      <a:rPr lang="en-US" b="1" dirty="0"/>
                      <a:t>Owner</a:t>
                    </a:r>
                    <a:r>
                      <a:rPr lang="en-US" b="1" baseline="0" dirty="0"/>
                      <a:t>, 72,000</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012603446024349"/>
                      <c:h val="0.13684461318536054"/>
                    </c:manualLayout>
                  </c15:layout>
                  <c15:showDataLabelsRange val="0"/>
                </c:ext>
                <c:ext xmlns:c16="http://schemas.microsoft.com/office/drawing/2014/chart" uri="{C3380CC4-5D6E-409C-BE32-E72D297353CC}">
                  <c16:uniqueId val="{00000001-DB89-464E-9ABF-A595B7E27E8E}"/>
                </c:ext>
              </c:extLst>
            </c:dLbl>
            <c:dLbl>
              <c:idx val="1"/>
              <c:tx>
                <c:rich>
                  <a:bodyPr/>
                  <a:lstStyle/>
                  <a:p>
                    <a:r>
                      <a:rPr lang="en-US" b="1" baseline="0" dirty="0"/>
                      <a:t>Owner</a:t>
                    </a:r>
                    <a:r>
                      <a:rPr lang="en-US" baseline="0" dirty="0"/>
                      <a:t>, </a:t>
                    </a:r>
                    <a:r>
                      <a:rPr lang="en-US" b="1" baseline="0" dirty="0"/>
                      <a:t>72,000</a:t>
                    </a:r>
                  </a:p>
                </c:rich>
              </c:tx>
              <c:showLegendKey val="0"/>
              <c:showVal val="1"/>
              <c:showCatName val="1"/>
              <c:showSerName val="0"/>
              <c:showPercent val="0"/>
              <c:showBubbleSize val="0"/>
              <c:extLst>
                <c:ext xmlns:c15="http://schemas.microsoft.com/office/drawing/2012/chart" uri="{CE6537A1-D6FC-4f65-9D91-7224C49458BB}">
                  <c15:layout>
                    <c:manualLayout>
                      <c:w val="0.21808054692557116"/>
                      <c:h val="0.13664939975713605"/>
                    </c:manualLayout>
                  </c15:layout>
                  <c15:showDataLabelsRange val="0"/>
                </c:ext>
                <c:ext xmlns:c16="http://schemas.microsoft.com/office/drawing/2014/chart" uri="{C3380CC4-5D6E-409C-BE32-E72D297353CC}">
                  <c16:uniqueId val="{00000003-DB89-464E-9ABF-A595B7E27E8E}"/>
                </c:ext>
              </c:extLst>
            </c:dLbl>
            <c:dLbl>
              <c:idx val="2"/>
              <c:layout>
                <c:manualLayout>
                  <c:x val="-5.5318848200381368E-2"/>
                  <c:y val="8.1414759364864656E-2"/>
                </c:manualLayout>
              </c:layout>
              <c:tx>
                <c:rich>
                  <a:bodyPr/>
                  <a:lstStyle/>
                  <a:p>
                    <a:r>
                      <a:rPr lang="en-US" b="1" dirty="0"/>
                      <a:t>Child</a:t>
                    </a:r>
                    <a:r>
                      <a:rPr lang="en-US" b="1" baseline="0" dirty="0"/>
                      <a:t>, </a:t>
                    </a:r>
                    <a:fld id="{DE9ACF05-30EF-474D-9A2E-719598949D58}" type="VALUE">
                      <a:rPr lang="en-US" b="1" baseline="0"/>
                      <a:pPr/>
                      <a:t>[VALUE]</a:t>
                    </a:fld>
                    <a:endParaRPr lang="en-US" b="1"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B89-464E-9ABF-A595B7E27E8E}"/>
                </c:ext>
              </c:extLst>
            </c:dLbl>
            <c:dLbl>
              <c:idx val="3"/>
              <c:layout>
                <c:manualLayout>
                  <c:x val="-6.2148300895791556E-2"/>
                  <c:y val="9.3018429992160721E-3"/>
                </c:manualLayout>
              </c:layout>
              <c:tx>
                <c:rich>
                  <a:bodyPr/>
                  <a:lstStyle/>
                  <a:p>
                    <a:fld id="{9A27E460-DD1C-4768-884A-FC357ED4F089}" type="CATEGORYNAME">
                      <a:rPr lang="en-US">
                        <a:solidFill>
                          <a:schemeClr val="tx1"/>
                        </a:solidFill>
                      </a:rPr>
                      <a:pPr/>
                      <a:t>[CATEGORY NAME]</a:t>
                    </a:fld>
                    <a:r>
                      <a:rPr lang="en-US" baseline="0" dirty="0">
                        <a:solidFill>
                          <a:schemeClr val="tx1"/>
                        </a:solidFill>
                      </a:rPr>
                      <a:t>, </a:t>
                    </a:r>
                    <a:fld id="{5B2C7CB8-92EF-4EA4-80D0-D873037E7CD3}" type="VALUE">
                      <a:rPr lang="en-US" baseline="0">
                        <a:solidFill>
                          <a:schemeClr val="tx1"/>
                        </a:solidFill>
                      </a:rPr>
                      <a:pPr/>
                      <a:t>[VALUE]</a:t>
                    </a:fld>
                    <a:endParaRPr lang="en-US" baseline="0"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B89-464E-9ABF-A595B7E27E8E}"/>
                </c:ext>
              </c:extLst>
            </c:dLbl>
            <c:dLbl>
              <c:idx val="4"/>
              <c:layout>
                <c:manualLayout>
                  <c:x val="0.17649103196764634"/>
                  <c:y val="5.5278259528823093E-2"/>
                </c:manualLayout>
              </c:layout>
              <c:tx>
                <c:rich>
                  <a:bodyPr/>
                  <a:lstStyle/>
                  <a:p>
                    <a:fld id="{F02F5B60-9E1A-4BB8-9828-5F4247E8B10C}" type="CATEGORYNAME">
                      <a:rPr lang="en-US">
                        <a:solidFill>
                          <a:schemeClr val="tx1"/>
                        </a:solidFill>
                      </a:rPr>
                      <a:pPr/>
                      <a:t>[CATEGORY NAME]</a:t>
                    </a:fld>
                    <a:r>
                      <a:rPr lang="en-US" baseline="0" dirty="0">
                        <a:solidFill>
                          <a:schemeClr val="tx1"/>
                        </a:solidFill>
                      </a:rPr>
                      <a:t>, $1,500</a:t>
                    </a:r>
                  </a:p>
                </c:rich>
              </c:tx>
              <c:showLegendKey val="0"/>
              <c:showVal val="1"/>
              <c:showCatName val="1"/>
              <c:showSerName val="0"/>
              <c:showPercent val="0"/>
              <c:showBubbleSize val="0"/>
              <c:extLst>
                <c:ext xmlns:c15="http://schemas.microsoft.com/office/drawing/2012/chart" uri="{CE6537A1-D6FC-4f65-9D91-7224C49458BB}">
                  <c15:layout>
                    <c:manualLayout>
                      <c:w val="0.23878070611758195"/>
                      <c:h val="0.14608052335935531"/>
                    </c:manualLayout>
                  </c15:layout>
                  <c15:dlblFieldTable/>
                  <c15:showDataLabelsRange val="0"/>
                </c:ext>
                <c:ext xmlns:c16="http://schemas.microsoft.com/office/drawing/2014/chart" uri="{C3380CC4-5D6E-409C-BE32-E72D297353CC}">
                  <c16:uniqueId val="{00000009-DB89-464E-9ABF-A595B7E27E8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Sheet1!$A$12:$A$16</c:f>
              <c:strCache>
                <c:ptCount val="5"/>
                <c:pt idx="0">
                  <c:v>Pat</c:v>
                </c:pt>
                <c:pt idx="1">
                  <c:v>Chris</c:v>
                </c:pt>
                <c:pt idx="2">
                  <c:v>Drew</c:v>
                </c:pt>
                <c:pt idx="3">
                  <c:v>EE1</c:v>
                </c:pt>
                <c:pt idx="4">
                  <c:v>EE2</c:v>
                </c:pt>
              </c:strCache>
            </c:strRef>
          </c:cat>
          <c:val>
            <c:numRef>
              <c:f>Sheet1!$B$12:$B$16</c:f>
              <c:numCache>
                <c:formatCode>"$"#,##0</c:formatCode>
                <c:ptCount val="5"/>
                <c:pt idx="0">
                  <c:v>58000</c:v>
                </c:pt>
                <c:pt idx="1">
                  <c:v>58000</c:v>
                </c:pt>
                <c:pt idx="2">
                  <c:v>3750</c:v>
                </c:pt>
                <c:pt idx="3">
                  <c:v>2250</c:v>
                </c:pt>
                <c:pt idx="4">
                  <c:v>3750</c:v>
                </c:pt>
              </c:numCache>
            </c:numRef>
          </c:val>
          <c:extLst>
            <c:ext xmlns:c16="http://schemas.microsoft.com/office/drawing/2014/chart" uri="{C3380CC4-5D6E-409C-BE32-E72D297353CC}">
              <c16:uniqueId val="{0000000A-DB89-464E-9ABF-A595B7E27E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20" normalizeH="0" baseline="0">
                <a:solidFill>
                  <a:schemeClr val="tx1"/>
                </a:solidFill>
                <a:latin typeface="+mn-lt"/>
                <a:ea typeface="+mn-ea"/>
                <a:cs typeface="+mn-cs"/>
              </a:defRPr>
            </a:pPr>
            <a:r>
              <a:rPr lang="en-US" sz="2000" dirty="0">
                <a:solidFill>
                  <a:schemeClr val="tx1"/>
                </a:solidFill>
              </a:rPr>
              <a:t>Total Contribution $895,051</a:t>
            </a:r>
          </a:p>
        </c:rich>
      </c:tx>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Sheet1!$A$11</c:f>
              <c:strCache>
                <c:ptCount val="1"/>
                <c:pt idx="0">
                  <c:v>Annuity</c:v>
                </c:pt>
              </c:strCache>
            </c:strRef>
          </c:tx>
          <c:spPr>
            <a:solidFill>
              <a:schemeClr val="accent1">
                <a:lumMod val="60000"/>
                <a:lumOff val="40000"/>
              </a:schemeClr>
            </a:solidFill>
            <a:ln>
              <a:solidFill>
                <a:schemeClr val="accent1"/>
              </a:solidFill>
            </a:ln>
            <a:effectLst>
              <a:innerShdw blurRad="63500" dist="50800" dir="18900000">
                <a:prstClr val="black">
                  <a:alpha val="50000"/>
                </a:prstClr>
              </a:innerShdw>
            </a:effectLst>
            <a:scene3d>
              <a:camera prst="orthographicFront"/>
              <a:lightRig rig="threePt" dir="t"/>
            </a:scene3d>
            <a:sp3d>
              <a:bevelT/>
            </a:sp3d>
          </c:spPr>
          <c:invertIfNegative val="0"/>
          <c:dLbls>
            <c:dLbl>
              <c:idx val="0"/>
              <c:tx>
                <c:rich>
                  <a:bodyPr/>
                  <a:lstStyle/>
                  <a:p>
                    <a:fld id="{A599D176-5464-4844-88E2-33C785D1E87C}" type="CATEGORYNAME">
                      <a:rPr lang="en-US"/>
                      <a:pPr/>
                      <a:t>[CATEGORY NAME]</a:t>
                    </a:fld>
                    <a:r>
                      <a:rPr lang="en-US" baseline="0" dirty="0"/>
                      <a:t> </a:t>
                    </a:r>
                    <a:fld id="{9121DECF-FB37-4C17-8E44-7D522D1004B2}" type="VALUE">
                      <a:rPr lang="en-US" baseline="0"/>
                      <a:pPr/>
                      <a:t>[VALUE]</a:t>
                    </a:fld>
                    <a:endParaRPr lang="en-US" baseline="0" dirty="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6E-4021-97E8-54A976D21CA7}"/>
                </c:ext>
              </c:extLst>
            </c:dLbl>
            <c:dLbl>
              <c:idx val="1"/>
              <c:tx>
                <c:rich>
                  <a:bodyPr/>
                  <a:lstStyle/>
                  <a:p>
                    <a:fld id="{8313F025-42DC-40C7-AB10-7860D5BA54FC}" type="CATEGORYNAME">
                      <a:rPr lang="en-US"/>
                      <a:pPr/>
                      <a:t>[CATEGORY NAME]</a:t>
                    </a:fld>
                    <a:r>
                      <a:rPr lang="en-US" baseline="0" dirty="0"/>
                      <a:t> </a:t>
                    </a:r>
                    <a:fld id="{5A29EF0E-F7EB-4865-ABB5-0C518ABCFCCE}" type="VALUE">
                      <a:rPr lang="en-US" baseline="0"/>
                      <a:pPr/>
                      <a:t>[VALUE]</a:t>
                    </a:fld>
                    <a:endParaRPr lang="en-US" baseline="0" dirty="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6E-4021-97E8-54A976D21CA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Sheet1!$B$10:$C$10</c:f>
              <c:strCache>
                <c:ptCount val="2"/>
                <c:pt idx="0">
                  <c:v>Annuity </c:v>
                </c:pt>
                <c:pt idx="1">
                  <c:v>Annuity </c:v>
                </c:pt>
              </c:strCache>
            </c:strRef>
          </c:cat>
          <c:val>
            <c:numRef>
              <c:f>Sheet1!$B$11:$C$11</c:f>
              <c:numCache>
                <c:formatCode>"$"#,##0</c:formatCode>
                <c:ptCount val="2"/>
                <c:pt idx="0">
                  <c:v>742292</c:v>
                </c:pt>
                <c:pt idx="1">
                  <c:v>450989</c:v>
                </c:pt>
              </c:numCache>
            </c:numRef>
          </c:val>
          <c:extLst>
            <c:ext xmlns:c16="http://schemas.microsoft.com/office/drawing/2014/chart" uri="{C3380CC4-5D6E-409C-BE32-E72D297353CC}">
              <c16:uniqueId val="{00000002-F46E-4021-97E8-54A976D21CA7}"/>
            </c:ext>
          </c:extLst>
        </c:ser>
        <c:ser>
          <c:idx val="1"/>
          <c:order val="1"/>
          <c:tx>
            <c:strRef>
              <c:f>Sheet1!$A$12</c:f>
              <c:strCache>
                <c:ptCount val="1"/>
                <c:pt idx="0">
                  <c:v>Life Insurance</c:v>
                </c:pt>
              </c:strCache>
            </c:strRef>
          </c:tx>
          <c:spPr>
            <a:pattFill prst="dkUpDiag">
              <a:fgClr>
                <a:schemeClr val="accent1">
                  <a:lumMod val="60000"/>
                  <a:lumOff val="40000"/>
                </a:schemeClr>
              </a:fgClr>
              <a:bgClr>
                <a:schemeClr val="accent6">
                  <a:lumMod val="40000"/>
                  <a:lumOff val="60000"/>
                </a:schemeClr>
              </a:bgClr>
            </a:patt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F46E-4021-97E8-54A976D21CA7}"/>
                </c:ext>
              </c:extLst>
            </c:dLbl>
            <c:dLbl>
              <c:idx val="1"/>
              <c:tx>
                <c:rich>
                  <a:bodyPr/>
                  <a:lstStyle/>
                  <a:p>
                    <a:r>
                      <a:rPr lang="en-US" baseline="0" dirty="0"/>
                      <a:t>Life Insurance </a:t>
                    </a:r>
                    <a:fld id="{003CCE7C-9261-4F1E-A1EC-1F0C659E6CA5}" type="VALUE">
                      <a:rPr lang="en-US" baseline="0"/>
                      <a:pPr/>
                      <a:t>[VALUE]</a:t>
                    </a:fld>
                    <a:endParaRPr lang="en-US" baseline="0" dirty="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46E-4021-97E8-54A976D21CA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Sheet1!$B$10:$C$10</c:f>
              <c:strCache>
                <c:ptCount val="2"/>
                <c:pt idx="0">
                  <c:v>Annuity </c:v>
                </c:pt>
                <c:pt idx="1">
                  <c:v>Annuity </c:v>
                </c:pt>
              </c:strCache>
            </c:strRef>
          </c:cat>
          <c:val>
            <c:numRef>
              <c:f>Sheet1!$B$12:$C$12</c:f>
              <c:numCache>
                <c:formatCode>"$"#,##0</c:formatCode>
                <c:ptCount val="2"/>
                <c:pt idx="0">
                  <c:v>0</c:v>
                </c:pt>
                <c:pt idx="1">
                  <c:v>444062</c:v>
                </c:pt>
              </c:numCache>
            </c:numRef>
          </c:val>
          <c:extLst>
            <c:ext xmlns:c16="http://schemas.microsoft.com/office/drawing/2014/chart" uri="{C3380CC4-5D6E-409C-BE32-E72D297353CC}">
              <c16:uniqueId val="{00000005-F46E-4021-97E8-54A976D21CA7}"/>
            </c:ext>
          </c:extLst>
        </c:ser>
        <c:dLbls>
          <c:dLblPos val="ctr"/>
          <c:showLegendKey val="0"/>
          <c:showVal val="1"/>
          <c:showCatName val="0"/>
          <c:showSerName val="0"/>
          <c:showPercent val="0"/>
          <c:showBubbleSize val="0"/>
        </c:dLbls>
        <c:gapWidth val="79"/>
        <c:overlap val="100"/>
        <c:axId val="1428815887"/>
        <c:axId val="1481755503"/>
      </c:barChart>
      <c:catAx>
        <c:axId val="1428815887"/>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81755503"/>
        <c:crosses val="autoZero"/>
        <c:auto val="1"/>
        <c:lblAlgn val="ctr"/>
        <c:lblOffset val="100"/>
        <c:noMultiLvlLbl val="0"/>
      </c:catAx>
      <c:valAx>
        <c:axId val="1481755503"/>
        <c:scaling>
          <c:orientation val="minMax"/>
        </c:scaling>
        <c:delete val="1"/>
        <c:axPos val="l"/>
        <c:numFmt formatCode="&quot;$&quot;#,##0" sourceLinked="1"/>
        <c:majorTickMark val="none"/>
        <c:minorTickMark val="none"/>
        <c:tickLblPos val="nextTo"/>
        <c:crossAx val="14288158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1">
            <a:lumMod val="5000"/>
            <a:lumOff val="95000"/>
          </a:schemeClr>
        </a:gs>
        <a:gs pos="74000">
          <a:schemeClr val="accent1">
            <a:lumMod val="20000"/>
            <a:lumOff val="80000"/>
          </a:schemeClr>
        </a:gs>
        <a:gs pos="83000">
          <a:schemeClr val="accent1">
            <a:lumMod val="20000"/>
            <a:lumOff val="80000"/>
          </a:schemeClr>
        </a:gs>
        <a:gs pos="100000">
          <a:schemeClr val="accent1">
            <a:lumMod val="40000"/>
            <a:lumOff val="6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BEF08-32BB-4934-B5A8-AD65554A8DDA}"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FC4F40B4-B1F0-4908-BA4C-74C1FECA72C0}">
      <dgm:prSet phldrT="[Text]"/>
      <dgm:spPr/>
      <dgm:t>
        <a:bodyPr/>
        <a:lstStyle/>
        <a:p>
          <a:r>
            <a:rPr lang="en-US" dirty="0"/>
            <a:t>Entry Age</a:t>
          </a:r>
        </a:p>
      </dgm:t>
    </dgm:pt>
    <dgm:pt modelId="{A31AB75F-444A-4208-9264-7ED6DF165472}" type="parTrans" cxnId="{A165C463-24BF-4163-96E7-D30E70E6817B}">
      <dgm:prSet/>
      <dgm:spPr/>
      <dgm:t>
        <a:bodyPr/>
        <a:lstStyle/>
        <a:p>
          <a:endParaRPr lang="en-US"/>
        </a:p>
      </dgm:t>
    </dgm:pt>
    <dgm:pt modelId="{D20B2523-6F91-4922-977E-8BC1E06B9214}" type="sibTrans" cxnId="{A165C463-24BF-4163-96E7-D30E70E6817B}">
      <dgm:prSet/>
      <dgm:spPr/>
      <dgm:t>
        <a:bodyPr/>
        <a:lstStyle/>
        <a:p>
          <a:endParaRPr lang="en-US"/>
        </a:p>
      </dgm:t>
    </dgm:pt>
    <dgm:pt modelId="{C4DF8F02-97A7-4F73-A952-A3B2C86FC9C9}">
      <dgm:prSet phldrT="[Text]"/>
      <dgm:spPr/>
      <dgm:t>
        <a:bodyPr/>
        <a:lstStyle/>
        <a:p>
          <a:r>
            <a:rPr lang="en-US" dirty="0"/>
            <a:t>Annuity</a:t>
          </a:r>
        </a:p>
      </dgm:t>
    </dgm:pt>
    <dgm:pt modelId="{E0052D57-4923-43A7-8A9B-8E65196A9168}" type="parTrans" cxnId="{0E9BF017-2EB3-4153-A278-942437258EA7}">
      <dgm:prSet/>
      <dgm:spPr/>
      <dgm:t>
        <a:bodyPr/>
        <a:lstStyle/>
        <a:p>
          <a:endParaRPr lang="en-US"/>
        </a:p>
      </dgm:t>
    </dgm:pt>
    <dgm:pt modelId="{D5339B1F-87D6-4D65-A5A9-102D0AC05077}" type="sibTrans" cxnId="{0E9BF017-2EB3-4153-A278-942437258EA7}">
      <dgm:prSet/>
      <dgm:spPr/>
      <dgm:t>
        <a:bodyPr/>
        <a:lstStyle/>
        <a:p>
          <a:endParaRPr lang="en-US"/>
        </a:p>
      </dgm:t>
    </dgm:pt>
    <dgm:pt modelId="{C7C03508-FC20-4AA3-99AC-7C1EA55F150C}">
      <dgm:prSet phldrT="[Text]"/>
      <dgm:spPr/>
      <dgm:t>
        <a:bodyPr/>
        <a:lstStyle/>
        <a:p>
          <a:r>
            <a:rPr lang="en-US" dirty="0"/>
            <a:t>Employee Demographics</a:t>
          </a:r>
        </a:p>
      </dgm:t>
    </dgm:pt>
    <dgm:pt modelId="{988225A0-51B4-430E-94A8-CFA914A03FD8}" type="parTrans" cxnId="{236AA81A-2AEF-4613-BE00-6430FFBFAEA3}">
      <dgm:prSet/>
      <dgm:spPr/>
      <dgm:t>
        <a:bodyPr/>
        <a:lstStyle/>
        <a:p>
          <a:endParaRPr lang="en-US"/>
        </a:p>
      </dgm:t>
    </dgm:pt>
    <dgm:pt modelId="{5D01A186-6A3C-43A5-9E53-55592092FAD6}" type="sibTrans" cxnId="{236AA81A-2AEF-4613-BE00-6430FFBFAEA3}">
      <dgm:prSet/>
      <dgm:spPr/>
      <dgm:t>
        <a:bodyPr/>
        <a:lstStyle/>
        <a:p>
          <a:endParaRPr lang="en-US"/>
        </a:p>
      </dgm:t>
    </dgm:pt>
    <dgm:pt modelId="{CD2EFFFD-FC9E-4C76-825A-3FA74033A753}">
      <dgm:prSet phldrT="[Text]"/>
      <dgm:spPr/>
      <dgm:t>
        <a:bodyPr/>
        <a:lstStyle/>
        <a:p>
          <a:r>
            <a:rPr lang="en-US" dirty="0"/>
            <a:t>Retirement Age</a:t>
          </a:r>
        </a:p>
      </dgm:t>
    </dgm:pt>
    <dgm:pt modelId="{30D87D61-2F1E-487A-BF89-60F6C32107F0}" type="parTrans" cxnId="{9BE4044C-7099-47A7-9B78-E82B2537E58C}">
      <dgm:prSet/>
      <dgm:spPr/>
      <dgm:t>
        <a:bodyPr/>
        <a:lstStyle/>
        <a:p>
          <a:endParaRPr lang="en-US"/>
        </a:p>
      </dgm:t>
    </dgm:pt>
    <dgm:pt modelId="{B6356AE6-6F9C-485A-BA6E-A590E7E01893}" type="sibTrans" cxnId="{9BE4044C-7099-47A7-9B78-E82B2537E58C}">
      <dgm:prSet/>
      <dgm:spPr/>
      <dgm:t>
        <a:bodyPr/>
        <a:lstStyle/>
        <a:p>
          <a:endParaRPr lang="en-US"/>
        </a:p>
      </dgm:t>
    </dgm:pt>
    <dgm:pt modelId="{FF7D0CD5-CAF8-480E-97C3-F8AFE3D14707}">
      <dgm:prSet phldrT="[Text]"/>
      <dgm:spPr/>
      <dgm:t>
        <a:bodyPr/>
        <a:lstStyle/>
        <a:p>
          <a:r>
            <a:rPr lang="en-US" dirty="0"/>
            <a:t>Life Insurance</a:t>
          </a:r>
        </a:p>
      </dgm:t>
    </dgm:pt>
    <dgm:pt modelId="{9D4CB02C-899B-44FC-9EB9-F7474623E644}" type="parTrans" cxnId="{2C4E3C3D-DC89-4F52-BB25-A69C1263C21D}">
      <dgm:prSet/>
      <dgm:spPr/>
      <dgm:t>
        <a:bodyPr/>
        <a:lstStyle/>
        <a:p>
          <a:endParaRPr lang="en-US"/>
        </a:p>
      </dgm:t>
    </dgm:pt>
    <dgm:pt modelId="{6306FEB2-1EA8-4DBE-8883-C53D54462218}" type="sibTrans" cxnId="{2C4E3C3D-DC89-4F52-BB25-A69C1263C21D}">
      <dgm:prSet/>
      <dgm:spPr/>
      <dgm:t>
        <a:bodyPr/>
        <a:lstStyle/>
        <a:p>
          <a:endParaRPr lang="en-US"/>
        </a:p>
      </dgm:t>
    </dgm:pt>
    <dgm:pt modelId="{41F3AEB1-E73D-42A6-9228-35B4BB9E9243}">
      <dgm:prSet phldrT="[Text]"/>
      <dgm:spPr/>
      <dgm:t>
        <a:bodyPr/>
        <a:lstStyle/>
        <a:p>
          <a:r>
            <a:rPr lang="en-US" dirty="0"/>
            <a:t>Plan Duration</a:t>
          </a:r>
        </a:p>
      </dgm:t>
    </dgm:pt>
    <dgm:pt modelId="{51DB9B9C-FBB1-4FAE-B998-3049CDFE7C68}" type="parTrans" cxnId="{08A426AA-DCB6-41DE-B651-42005556E53D}">
      <dgm:prSet/>
      <dgm:spPr/>
      <dgm:t>
        <a:bodyPr/>
        <a:lstStyle/>
        <a:p>
          <a:endParaRPr lang="en-US"/>
        </a:p>
      </dgm:t>
    </dgm:pt>
    <dgm:pt modelId="{E39CF5C2-44D0-4949-8820-5223E342CC63}" type="sibTrans" cxnId="{08A426AA-DCB6-41DE-B651-42005556E53D}">
      <dgm:prSet/>
      <dgm:spPr/>
      <dgm:t>
        <a:bodyPr/>
        <a:lstStyle/>
        <a:p>
          <a:endParaRPr lang="en-US"/>
        </a:p>
      </dgm:t>
    </dgm:pt>
    <dgm:pt modelId="{CE974FF6-6C3C-43C5-87DF-9DCEE57C9742}">
      <dgm:prSet phldrT="[Text]"/>
      <dgm:spPr/>
      <dgm:t>
        <a:bodyPr/>
        <a:lstStyle/>
        <a:p>
          <a:r>
            <a:rPr lang="en-US" dirty="0"/>
            <a:t>Average Compensation</a:t>
          </a:r>
        </a:p>
      </dgm:t>
    </dgm:pt>
    <dgm:pt modelId="{E819ED53-A76E-41FB-BAEE-29D54EF19B17}" type="parTrans" cxnId="{C1339576-A716-479E-91FD-52CF0F4256EC}">
      <dgm:prSet/>
      <dgm:spPr/>
      <dgm:t>
        <a:bodyPr/>
        <a:lstStyle/>
        <a:p>
          <a:endParaRPr lang="en-US"/>
        </a:p>
      </dgm:t>
    </dgm:pt>
    <dgm:pt modelId="{20C3AAEB-705B-487D-9F07-2E870EAAF0BD}" type="sibTrans" cxnId="{C1339576-A716-479E-91FD-52CF0F4256EC}">
      <dgm:prSet/>
      <dgm:spPr/>
      <dgm:t>
        <a:bodyPr/>
        <a:lstStyle/>
        <a:p>
          <a:endParaRPr lang="en-US"/>
        </a:p>
      </dgm:t>
    </dgm:pt>
    <dgm:pt modelId="{74D76743-C0EF-41ED-A277-27F383E4C4CE}" type="pres">
      <dgm:prSet presAssocID="{498BEF08-32BB-4934-B5A8-AD65554A8DDA}" presName="outerComposite" presStyleCnt="0">
        <dgm:presLayoutVars>
          <dgm:chMax val="2"/>
          <dgm:animLvl val="lvl"/>
          <dgm:resizeHandles val="exact"/>
        </dgm:presLayoutVars>
      </dgm:prSet>
      <dgm:spPr/>
    </dgm:pt>
    <dgm:pt modelId="{38E47CE2-302B-4D2C-83B1-FEA9A8A67161}" type="pres">
      <dgm:prSet presAssocID="{498BEF08-32BB-4934-B5A8-AD65554A8DDA}" presName="dummyMaxCanvas" presStyleCnt="0"/>
      <dgm:spPr/>
    </dgm:pt>
    <dgm:pt modelId="{7E2B3391-D00A-4F64-BD87-3B0F09E497FB}" type="pres">
      <dgm:prSet presAssocID="{498BEF08-32BB-4934-B5A8-AD65554A8DDA}" presName="parentComposite" presStyleCnt="0"/>
      <dgm:spPr/>
    </dgm:pt>
    <dgm:pt modelId="{C17EF928-2026-48CA-AB11-A9CEEFE69C5B}" type="pres">
      <dgm:prSet presAssocID="{498BEF08-32BB-4934-B5A8-AD65554A8DDA}" presName="parent1" presStyleLbl="alignAccFollowNode1" presStyleIdx="0" presStyleCnt="4">
        <dgm:presLayoutVars>
          <dgm:chMax val="4"/>
        </dgm:presLayoutVars>
      </dgm:prSet>
      <dgm:spPr/>
    </dgm:pt>
    <dgm:pt modelId="{3089EC32-3545-41B5-9C18-CC56503AC486}" type="pres">
      <dgm:prSet presAssocID="{498BEF08-32BB-4934-B5A8-AD65554A8DDA}" presName="parent2" presStyleLbl="alignAccFollowNode1" presStyleIdx="1" presStyleCnt="4">
        <dgm:presLayoutVars>
          <dgm:chMax val="4"/>
        </dgm:presLayoutVars>
      </dgm:prSet>
      <dgm:spPr/>
    </dgm:pt>
    <dgm:pt modelId="{3A8D9F02-909B-4E5F-B575-BB7DDEBF72CD}" type="pres">
      <dgm:prSet presAssocID="{498BEF08-32BB-4934-B5A8-AD65554A8DDA}" presName="childrenComposite" presStyleCnt="0"/>
      <dgm:spPr/>
    </dgm:pt>
    <dgm:pt modelId="{8840CBED-EFBA-4DAC-93D5-E262DEBA41A7}" type="pres">
      <dgm:prSet presAssocID="{498BEF08-32BB-4934-B5A8-AD65554A8DDA}" presName="dummyMaxCanvas_ChildArea" presStyleCnt="0"/>
      <dgm:spPr/>
    </dgm:pt>
    <dgm:pt modelId="{17BA7E34-57C0-472E-8FEC-CBEB9E0691A1}" type="pres">
      <dgm:prSet presAssocID="{498BEF08-32BB-4934-B5A8-AD65554A8DDA}" presName="fulcrum" presStyleLbl="alignAccFollowNode1" presStyleIdx="2" presStyleCnt="4"/>
      <dgm:spPr/>
    </dgm:pt>
    <dgm:pt modelId="{5FB36305-FF27-40BB-886B-915DAA455826}" type="pres">
      <dgm:prSet presAssocID="{498BEF08-32BB-4934-B5A8-AD65554A8DDA}" presName="balance_23" presStyleLbl="alignAccFollowNode1" presStyleIdx="3" presStyleCnt="4">
        <dgm:presLayoutVars>
          <dgm:bulletEnabled val="1"/>
        </dgm:presLayoutVars>
      </dgm:prSet>
      <dgm:spPr/>
    </dgm:pt>
    <dgm:pt modelId="{541F3BD5-AAFD-491B-B34F-EB9C3841E70C}" type="pres">
      <dgm:prSet presAssocID="{498BEF08-32BB-4934-B5A8-AD65554A8DDA}" presName="right_23_1" presStyleLbl="node1" presStyleIdx="0" presStyleCnt="5">
        <dgm:presLayoutVars>
          <dgm:bulletEnabled val="1"/>
        </dgm:presLayoutVars>
      </dgm:prSet>
      <dgm:spPr/>
    </dgm:pt>
    <dgm:pt modelId="{2825A8F0-0E74-48F4-B28D-77AFADD3CDBD}" type="pres">
      <dgm:prSet presAssocID="{498BEF08-32BB-4934-B5A8-AD65554A8DDA}" presName="right_23_2" presStyleLbl="node1" presStyleIdx="1" presStyleCnt="5" custLinFactNeighborY="6754">
        <dgm:presLayoutVars>
          <dgm:bulletEnabled val="1"/>
        </dgm:presLayoutVars>
      </dgm:prSet>
      <dgm:spPr/>
    </dgm:pt>
    <dgm:pt modelId="{26014E4A-F2FA-4C6B-9D04-E2FBD096C6D6}" type="pres">
      <dgm:prSet presAssocID="{498BEF08-32BB-4934-B5A8-AD65554A8DDA}" presName="right_23_3" presStyleLbl="node1" presStyleIdx="2" presStyleCnt="5">
        <dgm:presLayoutVars>
          <dgm:bulletEnabled val="1"/>
        </dgm:presLayoutVars>
      </dgm:prSet>
      <dgm:spPr/>
    </dgm:pt>
    <dgm:pt modelId="{E4E3D6D1-96FD-4608-AC1D-6D6EE061870A}" type="pres">
      <dgm:prSet presAssocID="{498BEF08-32BB-4934-B5A8-AD65554A8DDA}" presName="left_23_1" presStyleLbl="node1" presStyleIdx="3" presStyleCnt="5">
        <dgm:presLayoutVars>
          <dgm:bulletEnabled val="1"/>
        </dgm:presLayoutVars>
      </dgm:prSet>
      <dgm:spPr/>
    </dgm:pt>
    <dgm:pt modelId="{B2596377-7DC3-42BF-ADEE-ED5A29422954}" type="pres">
      <dgm:prSet presAssocID="{498BEF08-32BB-4934-B5A8-AD65554A8DDA}" presName="left_23_2" presStyleLbl="node1" presStyleIdx="4" presStyleCnt="5">
        <dgm:presLayoutVars>
          <dgm:bulletEnabled val="1"/>
        </dgm:presLayoutVars>
      </dgm:prSet>
      <dgm:spPr/>
    </dgm:pt>
  </dgm:ptLst>
  <dgm:cxnLst>
    <dgm:cxn modelId="{9EA3380D-543B-48EF-B6F4-B1F8B8D743E2}" type="presOf" srcId="{498BEF08-32BB-4934-B5A8-AD65554A8DDA}" destId="{74D76743-C0EF-41ED-A277-27F383E4C4CE}" srcOrd="0" destOrd="0" presId="urn:microsoft.com/office/officeart/2005/8/layout/balance1"/>
    <dgm:cxn modelId="{0E9BF017-2EB3-4153-A278-942437258EA7}" srcId="{FC4F40B4-B1F0-4908-BA4C-74C1FECA72C0}" destId="{C4DF8F02-97A7-4F73-A952-A3B2C86FC9C9}" srcOrd="0" destOrd="0" parTransId="{E0052D57-4923-43A7-8A9B-8E65196A9168}" sibTransId="{D5339B1F-87D6-4D65-A5A9-102D0AC05077}"/>
    <dgm:cxn modelId="{236AA81A-2AEF-4613-BE00-6430FFBFAEA3}" srcId="{FC4F40B4-B1F0-4908-BA4C-74C1FECA72C0}" destId="{C7C03508-FC20-4AA3-99AC-7C1EA55F150C}" srcOrd="1" destOrd="0" parTransId="{988225A0-51B4-430E-94A8-CFA914A03FD8}" sibTransId="{5D01A186-6A3C-43A5-9E53-55592092FAD6}"/>
    <dgm:cxn modelId="{61126C21-6B9A-4CDF-9E89-C4D3C8C70843}" type="presOf" srcId="{FC4F40B4-B1F0-4908-BA4C-74C1FECA72C0}" destId="{C17EF928-2026-48CA-AB11-A9CEEFE69C5B}" srcOrd="0" destOrd="0" presId="urn:microsoft.com/office/officeart/2005/8/layout/balance1"/>
    <dgm:cxn modelId="{2C4E3C3D-DC89-4F52-BB25-A69C1263C21D}" srcId="{CD2EFFFD-FC9E-4C76-825A-3FA74033A753}" destId="{FF7D0CD5-CAF8-480E-97C3-F8AFE3D14707}" srcOrd="0" destOrd="0" parTransId="{9D4CB02C-899B-44FC-9EB9-F7474623E644}" sibTransId="{6306FEB2-1EA8-4DBE-8883-C53D54462218}"/>
    <dgm:cxn modelId="{A165C463-24BF-4163-96E7-D30E70E6817B}" srcId="{498BEF08-32BB-4934-B5A8-AD65554A8DDA}" destId="{FC4F40B4-B1F0-4908-BA4C-74C1FECA72C0}" srcOrd="0" destOrd="0" parTransId="{A31AB75F-444A-4208-9264-7ED6DF165472}" sibTransId="{D20B2523-6F91-4922-977E-8BC1E06B9214}"/>
    <dgm:cxn modelId="{158CB44B-1A7C-4DE8-8F63-A120F52B0ED1}" type="presOf" srcId="{C7C03508-FC20-4AA3-99AC-7C1EA55F150C}" destId="{B2596377-7DC3-42BF-ADEE-ED5A29422954}" srcOrd="0" destOrd="0" presId="urn:microsoft.com/office/officeart/2005/8/layout/balance1"/>
    <dgm:cxn modelId="{9BE4044C-7099-47A7-9B78-E82B2537E58C}" srcId="{498BEF08-32BB-4934-B5A8-AD65554A8DDA}" destId="{CD2EFFFD-FC9E-4C76-825A-3FA74033A753}" srcOrd="1" destOrd="0" parTransId="{30D87D61-2F1E-487A-BF89-60F6C32107F0}" sibTransId="{B6356AE6-6F9C-485A-BA6E-A590E7E01893}"/>
    <dgm:cxn modelId="{5CBDAC75-B392-4F1A-ACED-1DB9DDB824C0}" type="presOf" srcId="{FF7D0CD5-CAF8-480E-97C3-F8AFE3D14707}" destId="{541F3BD5-AAFD-491B-B34F-EB9C3841E70C}" srcOrd="0" destOrd="0" presId="urn:microsoft.com/office/officeart/2005/8/layout/balance1"/>
    <dgm:cxn modelId="{393E7E56-1F42-4A83-8653-A2E11105AFF7}" type="presOf" srcId="{41F3AEB1-E73D-42A6-9228-35B4BB9E9243}" destId="{2825A8F0-0E74-48F4-B28D-77AFADD3CDBD}" srcOrd="0" destOrd="0" presId="urn:microsoft.com/office/officeart/2005/8/layout/balance1"/>
    <dgm:cxn modelId="{C1339576-A716-479E-91FD-52CF0F4256EC}" srcId="{CD2EFFFD-FC9E-4C76-825A-3FA74033A753}" destId="{CE974FF6-6C3C-43C5-87DF-9DCEE57C9742}" srcOrd="2" destOrd="0" parTransId="{E819ED53-A76E-41FB-BAEE-29D54EF19B17}" sibTransId="{20C3AAEB-705B-487D-9F07-2E870EAAF0BD}"/>
    <dgm:cxn modelId="{EA7F2A7D-BA02-4902-8105-1AE68B526440}" type="presOf" srcId="{C4DF8F02-97A7-4F73-A952-A3B2C86FC9C9}" destId="{E4E3D6D1-96FD-4608-AC1D-6D6EE061870A}" srcOrd="0" destOrd="0" presId="urn:microsoft.com/office/officeart/2005/8/layout/balance1"/>
    <dgm:cxn modelId="{8C0D5388-64BC-44CA-84D2-A58176EB6999}" type="presOf" srcId="{CE974FF6-6C3C-43C5-87DF-9DCEE57C9742}" destId="{26014E4A-F2FA-4C6B-9D04-E2FBD096C6D6}" srcOrd="0" destOrd="0" presId="urn:microsoft.com/office/officeart/2005/8/layout/balance1"/>
    <dgm:cxn modelId="{08A426AA-DCB6-41DE-B651-42005556E53D}" srcId="{CD2EFFFD-FC9E-4C76-825A-3FA74033A753}" destId="{41F3AEB1-E73D-42A6-9228-35B4BB9E9243}" srcOrd="1" destOrd="0" parTransId="{51DB9B9C-FBB1-4FAE-B998-3049CDFE7C68}" sibTransId="{E39CF5C2-44D0-4949-8820-5223E342CC63}"/>
    <dgm:cxn modelId="{1A39FEFE-1E92-4E22-9F24-865802D3332B}" type="presOf" srcId="{CD2EFFFD-FC9E-4C76-825A-3FA74033A753}" destId="{3089EC32-3545-41B5-9C18-CC56503AC486}" srcOrd="0" destOrd="0" presId="urn:microsoft.com/office/officeart/2005/8/layout/balance1"/>
    <dgm:cxn modelId="{114F23D7-E7F5-4E3D-8652-032210156193}" type="presParOf" srcId="{74D76743-C0EF-41ED-A277-27F383E4C4CE}" destId="{38E47CE2-302B-4D2C-83B1-FEA9A8A67161}" srcOrd="0" destOrd="0" presId="urn:microsoft.com/office/officeart/2005/8/layout/balance1"/>
    <dgm:cxn modelId="{FE7448A7-E46A-4D9C-BE38-61FF60B09406}" type="presParOf" srcId="{74D76743-C0EF-41ED-A277-27F383E4C4CE}" destId="{7E2B3391-D00A-4F64-BD87-3B0F09E497FB}" srcOrd="1" destOrd="0" presId="urn:microsoft.com/office/officeart/2005/8/layout/balance1"/>
    <dgm:cxn modelId="{48F7D483-6CC0-40E4-925C-4619D230FD88}" type="presParOf" srcId="{7E2B3391-D00A-4F64-BD87-3B0F09E497FB}" destId="{C17EF928-2026-48CA-AB11-A9CEEFE69C5B}" srcOrd="0" destOrd="0" presId="urn:microsoft.com/office/officeart/2005/8/layout/balance1"/>
    <dgm:cxn modelId="{A91C249B-4E23-4F17-8C6E-258FD394470D}" type="presParOf" srcId="{7E2B3391-D00A-4F64-BD87-3B0F09E497FB}" destId="{3089EC32-3545-41B5-9C18-CC56503AC486}" srcOrd="1" destOrd="0" presId="urn:microsoft.com/office/officeart/2005/8/layout/balance1"/>
    <dgm:cxn modelId="{AF024335-B4DF-40D4-A75C-D954FE981981}" type="presParOf" srcId="{74D76743-C0EF-41ED-A277-27F383E4C4CE}" destId="{3A8D9F02-909B-4E5F-B575-BB7DDEBF72CD}" srcOrd="2" destOrd="0" presId="urn:microsoft.com/office/officeart/2005/8/layout/balance1"/>
    <dgm:cxn modelId="{EDF95EA5-D93E-4D01-9C69-971B6942539E}" type="presParOf" srcId="{3A8D9F02-909B-4E5F-B575-BB7DDEBF72CD}" destId="{8840CBED-EFBA-4DAC-93D5-E262DEBA41A7}" srcOrd="0" destOrd="0" presId="urn:microsoft.com/office/officeart/2005/8/layout/balance1"/>
    <dgm:cxn modelId="{7265B107-8B62-4FAE-8394-44E125119C4A}" type="presParOf" srcId="{3A8D9F02-909B-4E5F-B575-BB7DDEBF72CD}" destId="{17BA7E34-57C0-472E-8FEC-CBEB9E0691A1}" srcOrd="1" destOrd="0" presId="urn:microsoft.com/office/officeart/2005/8/layout/balance1"/>
    <dgm:cxn modelId="{BF3F27E8-6B4C-4FFC-B5E8-EA216C33296F}" type="presParOf" srcId="{3A8D9F02-909B-4E5F-B575-BB7DDEBF72CD}" destId="{5FB36305-FF27-40BB-886B-915DAA455826}" srcOrd="2" destOrd="0" presId="urn:microsoft.com/office/officeart/2005/8/layout/balance1"/>
    <dgm:cxn modelId="{D2F4CC99-0874-4AB8-91D0-2900A776FEB4}" type="presParOf" srcId="{3A8D9F02-909B-4E5F-B575-BB7DDEBF72CD}" destId="{541F3BD5-AAFD-491B-B34F-EB9C3841E70C}" srcOrd="3" destOrd="0" presId="urn:microsoft.com/office/officeart/2005/8/layout/balance1"/>
    <dgm:cxn modelId="{0493E825-AFDF-48D0-A16F-CB986E45B125}" type="presParOf" srcId="{3A8D9F02-909B-4E5F-B575-BB7DDEBF72CD}" destId="{2825A8F0-0E74-48F4-B28D-77AFADD3CDBD}" srcOrd="4" destOrd="0" presId="urn:microsoft.com/office/officeart/2005/8/layout/balance1"/>
    <dgm:cxn modelId="{F8787A5F-121E-435F-8C8F-67884C376B4E}" type="presParOf" srcId="{3A8D9F02-909B-4E5F-B575-BB7DDEBF72CD}" destId="{26014E4A-F2FA-4C6B-9D04-E2FBD096C6D6}" srcOrd="5" destOrd="0" presId="urn:microsoft.com/office/officeart/2005/8/layout/balance1"/>
    <dgm:cxn modelId="{9040ED63-D037-4CCB-8CA6-198B8D83EC2F}" type="presParOf" srcId="{3A8D9F02-909B-4E5F-B575-BB7DDEBF72CD}" destId="{E4E3D6D1-96FD-4608-AC1D-6D6EE061870A}" srcOrd="6" destOrd="0" presId="urn:microsoft.com/office/officeart/2005/8/layout/balance1"/>
    <dgm:cxn modelId="{CC561154-84DC-433D-ABC8-CA1C00A066D0}" type="presParOf" srcId="{3A8D9F02-909B-4E5F-B575-BB7DDEBF72CD}" destId="{B2596377-7DC3-42BF-ADEE-ED5A29422954}"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F928-2026-48CA-AB11-A9CEEFE69C5B}">
      <dsp:nvSpPr>
        <dsp:cNvPr id="0" name=""/>
        <dsp:cNvSpPr/>
      </dsp:nvSpPr>
      <dsp:spPr>
        <a:xfrm>
          <a:off x="1140712" y="0"/>
          <a:ext cx="1372124" cy="76229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Entry Age</a:t>
          </a:r>
        </a:p>
      </dsp:txBody>
      <dsp:txXfrm>
        <a:off x="1163039" y="22327"/>
        <a:ext cx="1327470" cy="717637"/>
      </dsp:txXfrm>
    </dsp:sp>
    <dsp:sp modelId="{3089EC32-3545-41B5-9C18-CC56503AC486}">
      <dsp:nvSpPr>
        <dsp:cNvPr id="0" name=""/>
        <dsp:cNvSpPr/>
      </dsp:nvSpPr>
      <dsp:spPr>
        <a:xfrm>
          <a:off x="3122671" y="0"/>
          <a:ext cx="1372124" cy="76229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Retirement Age</a:t>
          </a:r>
        </a:p>
      </dsp:txBody>
      <dsp:txXfrm>
        <a:off x="3144998" y="22327"/>
        <a:ext cx="1327470" cy="717637"/>
      </dsp:txXfrm>
    </dsp:sp>
    <dsp:sp modelId="{17BA7E34-57C0-472E-8FEC-CBEB9E0691A1}">
      <dsp:nvSpPr>
        <dsp:cNvPr id="0" name=""/>
        <dsp:cNvSpPr/>
      </dsp:nvSpPr>
      <dsp:spPr>
        <a:xfrm>
          <a:off x="2531895" y="3239739"/>
          <a:ext cx="571718" cy="571718"/>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B36305-FF27-40BB-886B-915DAA455826}">
      <dsp:nvSpPr>
        <dsp:cNvPr id="0" name=""/>
        <dsp:cNvSpPr/>
      </dsp:nvSpPr>
      <dsp:spPr>
        <a:xfrm rot="240000">
          <a:off x="1102074" y="2994751"/>
          <a:ext cx="3431359" cy="2399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1F3BD5-AAFD-491B-B34F-EB9C3841E70C}">
      <dsp:nvSpPr>
        <dsp:cNvPr id="0" name=""/>
        <dsp:cNvSpPr/>
      </dsp:nvSpPr>
      <dsp:spPr>
        <a:xfrm rot="240000">
          <a:off x="3162308" y="2394832"/>
          <a:ext cx="1369080" cy="637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Life Insurance</a:t>
          </a:r>
        </a:p>
      </dsp:txBody>
      <dsp:txXfrm>
        <a:off x="3193445" y="2425969"/>
        <a:ext cx="1306806" cy="575577"/>
      </dsp:txXfrm>
    </dsp:sp>
    <dsp:sp modelId="{2825A8F0-0E74-48F4-B28D-77AFADD3CDBD}">
      <dsp:nvSpPr>
        <dsp:cNvPr id="0" name=""/>
        <dsp:cNvSpPr/>
      </dsp:nvSpPr>
      <dsp:spPr>
        <a:xfrm rot="240000">
          <a:off x="3211857" y="1758195"/>
          <a:ext cx="1369080" cy="637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Plan Duration</a:t>
          </a:r>
        </a:p>
      </dsp:txBody>
      <dsp:txXfrm>
        <a:off x="3242994" y="1789332"/>
        <a:ext cx="1306806" cy="575577"/>
      </dsp:txXfrm>
    </dsp:sp>
    <dsp:sp modelId="{26014E4A-F2FA-4C6B-9D04-E2FBD096C6D6}">
      <dsp:nvSpPr>
        <dsp:cNvPr id="0" name=""/>
        <dsp:cNvSpPr/>
      </dsp:nvSpPr>
      <dsp:spPr>
        <a:xfrm rot="240000">
          <a:off x="3261405" y="1037953"/>
          <a:ext cx="1369080" cy="637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Average Compensation</a:t>
          </a:r>
        </a:p>
      </dsp:txBody>
      <dsp:txXfrm>
        <a:off x="3292542" y="1069090"/>
        <a:ext cx="1306806" cy="575577"/>
      </dsp:txXfrm>
    </dsp:sp>
    <dsp:sp modelId="{E4E3D6D1-96FD-4608-AC1D-6D6EE061870A}">
      <dsp:nvSpPr>
        <dsp:cNvPr id="0" name=""/>
        <dsp:cNvSpPr/>
      </dsp:nvSpPr>
      <dsp:spPr>
        <a:xfrm rot="240000">
          <a:off x="1199407" y="2257619"/>
          <a:ext cx="1369080" cy="637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Annuity</a:t>
          </a:r>
        </a:p>
      </dsp:txBody>
      <dsp:txXfrm>
        <a:off x="1230544" y="2288756"/>
        <a:ext cx="1306806" cy="575577"/>
      </dsp:txXfrm>
    </dsp:sp>
    <dsp:sp modelId="{B2596377-7DC3-42BF-ADEE-ED5A29422954}">
      <dsp:nvSpPr>
        <dsp:cNvPr id="0" name=""/>
        <dsp:cNvSpPr/>
      </dsp:nvSpPr>
      <dsp:spPr>
        <a:xfrm rot="240000">
          <a:off x="1248956" y="1571557"/>
          <a:ext cx="1369080" cy="637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Employee Demographics</a:t>
          </a:r>
        </a:p>
      </dsp:txBody>
      <dsp:txXfrm>
        <a:off x="1280093" y="1602694"/>
        <a:ext cx="1306806" cy="575577"/>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defRPr sz="1200">
                <a:solidFill>
                  <a:schemeClr val="tx1"/>
                </a:solidFill>
                <a:latin typeface="Arial" charset="0"/>
                <a:cs typeface="+mn-cs"/>
              </a:defRPr>
            </a:lvl1pPr>
          </a:lstStyle>
          <a:p>
            <a:pPr>
              <a:defRPr/>
            </a:pPr>
            <a:endParaRPr lang="en-US" dirty="0"/>
          </a:p>
        </p:txBody>
      </p:sp>
      <p:sp>
        <p:nvSpPr>
          <p:cNvPr id="808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200">
                <a:solidFill>
                  <a:schemeClr val="tx1"/>
                </a:solidFill>
                <a:latin typeface="Arial" charset="0"/>
                <a:cs typeface="+mn-cs"/>
              </a:defRPr>
            </a:lvl1pPr>
          </a:lstStyle>
          <a:p>
            <a:pPr>
              <a:defRPr/>
            </a:pPr>
            <a:endParaRPr lang="en-US" dirty="0"/>
          </a:p>
        </p:txBody>
      </p:sp>
      <p:sp>
        <p:nvSpPr>
          <p:cNvPr id="809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defRPr sz="1200">
                <a:solidFill>
                  <a:schemeClr val="tx1"/>
                </a:solidFill>
                <a:latin typeface="Arial" charset="0"/>
                <a:cs typeface="+mn-cs"/>
              </a:defRPr>
            </a:lvl1pPr>
          </a:lstStyle>
          <a:p>
            <a:pPr>
              <a:defRPr/>
            </a:pPr>
            <a:endParaRPr lang="en-US" dirty="0"/>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A102CC69-7878-4E1B-82DD-9BEC49C8F129}"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defRPr sz="1200">
                <a:solidFill>
                  <a:schemeClr val="tx1"/>
                </a:solidFill>
                <a:latin typeface="Arial" charset="0"/>
                <a:cs typeface="+mn-cs"/>
              </a:defRPr>
            </a:lvl1pPr>
          </a:lstStyle>
          <a:p>
            <a:pPr>
              <a:defRPr/>
            </a:pPr>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200">
                <a:solidFill>
                  <a:schemeClr val="tx1"/>
                </a:solidFill>
                <a:latin typeface="Arial" charset="0"/>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defRPr sz="1200">
                <a:solidFill>
                  <a:schemeClr val="tx1"/>
                </a:solidFill>
                <a:latin typeface="Arial" charset="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90D7E926-6A99-481B-AF2A-5F85D2D736E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B53BC-0350-4A91-BCE1-9D8E3AC11E74}" type="slidenum">
              <a:rPr lang="en-US" smtClean="0"/>
              <a:pPr/>
              <a:t>1</a:t>
            </a:fld>
            <a:endParaRPr lang="en-US" dirty="0"/>
          </a:p>
        </p:txBody>
      </p:sp>
    </p:spTree>
    <p:extLst>
      <p:ext uri="{BB962C8B-B14F-4D97-AF65-F5344CB8AC3E}">
        <p14:creationId xmlns:p14="http://schemas.microsoft.com/office/powerpoint/2010/main" val="308460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8125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8A9175-E9DE-4AC0-9B60-1F03F5761C26}"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94129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215D3B-DA74-49EA-8A15-D998B618354D}"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62" name="Rectangle 2"/>
          <p:cNvSpPr>
            <a:spLocks noGrp="1" noRot="1" noChangeAspect="1" noChangeArrowheads="1" noTextEdit="1"/>
          </p:cNvSpPr>
          <p:nvPr>
            <p:ph type="sldImg"/>
          </p:nvPr>
        </p:nvSpPr>
        <p:spPr>
          <a:xfrm>
            <a:off x="1177925" y="669925"/>
            <a:ext cx="4530725" cy="3398838"/>
          </a:xfrm>
          <a:ln/>
        </p:spPr>
      </p:sp>
      <p:sp>
        <p:nvSpPr>
          <p:cNvPr id="66563" name="Rectangle 3"/>
          <p:cNvSpPr>
            <a:spLocks noGrp="1" noChangeArrowheads="1"/>
          </p:cNvSpPr>
          <p:nvPr>
            <p:ph type="body" idx="1"/>
          </p:nvPr>
        </p:nvSpPr>
        <p:spPr>
          <a:xfrm>
            <a:off x="914400" y="4306888"/>
            <a:ext cx="5029200" cy="4156075"/>
          </a:xfrm>
        </p:spPr>
        <p:txBody>
          <a:bodyPr/>
          <a:lstStyle/>
          <a:p>
            <a:r>
              <a:rPr lang="en-US" dirty="0"/>
              <a:t>We just said there is no specific limit on the amount of contribution.  Just how high can the contribution to a Defined Benefit plan be?</a:t>
            </a:r>
          </a:p>
          <a:p>
            <a:r>
              <a:rPr lang="en-US" dirty="0"/>
              <a:t>It depends on the age at which a participant enters the plan, their retirement age, their years of service and their average compensation.</a:t>
            </a:r>
          </a:p>
        </p:txBody>
      </p:sp>
    </p:spTree>
    <p:extLst>
      <p:ext uri="{BB962C8B-B14F-4D97-AF65-F5344CB8AC3E}">
        <p14:creationId xmlns:p14="http://schemas.microsoft.com/office/powerpoint/2010/main" val="172080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0992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41639C-B3AF-48FE-9A23-361E1635F2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191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85863" y="698500"/>
            <a:ext cx="4656137" cy="3492500"/>
          </a:xfrm>
          <a:ln/>
        </p:spPr>
      </p:sp>
      <p:sp>
        <p:nvSpPr>
          <p:cNvPr id="141315" name="Rectangle 3"/>
          <p:cNvSpPr>
            <a:spLocks noGrp="1" noChangeArrowheads="1"/>
          </p:cNvSpPr>
          <p:nvPr>
            <p:ph type="body" idx="1"/>
          </p:nvPr>
        </p:nvSpPr>
        <p:spPr>
          <a:xfrm>
            <a:off x="936625" y="4422775"/>
            <a:ext cx="5153025" cy="4191000"/>
          </a:xfrm>
          <a:noFill/>
        </p:spPr>
        <p:txBody>
          <a:bodyPr lIns="93349" tIns="46674" rIns="93349" bIns="46674"/>
          <a:lstStyle/>
          <a:p>
            <a:pPr eaLnBrk="1" hangingPunct="1"/>
            <a:r>
              <a:rPr lang="en-US" altLang="en-US" i="1" dirty="0">
                <a:latin typeface="Arial" panose="020B0604020202020204" pitchFamily="34" charset="0"/>
                <a:ea typeface="ＭＳ Ｐゴシック" panose="020B0600070205080204" pitchFamily="34" charset="-128"/>
              </a:rPr>
              <a:t>(Read from slide)</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06293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p:cNvSpPr txBox="1">
            <a:spLocks/>
          </p:cNvSpPr>
          <p:nvPr userDrawn="1"/>
        </p:nvSpPr>
        <p:spPr>
          <a:xfrm>
            <a:off x="4848225" y="5029200"/>
            <a:ext cx="4038600" cy="495300"/>
          </a:xfrm>
          <a:prstGeom prst="rect">
            <a:avLst/>
          </a:prstGeom>
        </p:spPr>
        <p:txBody>
          <a:bodyPr>
            <a:normAutofit/>
          </a:bodyPr>
          <a:lstStyle>
            <a:lvl1pPr marL="342900" indent="-342900" algn="r"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dirty="0">
              <a:solidFill>
                <a:prstClr val="black">
                  <a:lumMod val="75000"/>
                  <a:lumOff val="25000"/>
                </a:prstClr>
              </a:solidFill>
            </a:endParaRP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4400" y="762000"/>
            <a:ext cx="27432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61311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dirty="0"/>
              <a:t>Click icon to add chart</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r>
              <a:rPr lang="en-US" dirty="0"/>
              <a:t>For financial professional use only. Not for use with the public.</a:t>
            </a:r>
          </a:p>
        </p:txBody>
      </p:sp>
      <p:sp>
        <p:nvSpPr>
          <p:cNvPr id="6" name="Slide Number Placeholder 5"/>
          <p:cNvSpPr>
            <a:spLocks noGrp="1"/>
          </p:cNvSpPr>
          <p:nvPr>
            <p:ph type="sldNum" sz="quarter" idx="12"/>
          </p:nvPr>
        </p:nvSpPr>
        <p:spPr/>
        <p:txBody>
          <a:bodyPr/>
          <a:lstStyle>
            <a:lvl1pPr>
              <a:defRPr/>
            </a:lvl1pPr>
          </a:lstStyle>
          <a:p>
            <a:pPr>
              <a:defRPr/>
            </a:pPr>
            <a:fld id="{D145B355-6F6A-4424-A9E7-20047B14362D}" type="slidenum">
              <a:rPr lang="en-US"/>
              <a:pPr>
                <a:defRPr/>
              </a:pPr>
              <a:t>‹#›</a:t>
            </a:fld>
            <a:endParaRPr lang="en-US" dirty="0"/>
          </a:p>
        </p:txBody>
      </p:sp>
    </p:spTree>
    <p:extLst>
      <p:ext uri="{BB962C8B-B14F-4D97-AF65-F5344CB8AC3E}">
        <p14:creationId xmlns:p14="http://schemas.microsoft.com/office/powerpoint/2010/main" val="190017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r>
              <a:rPr lang="en-US" dirty="0"/>
              <a:t>For financial professional use only. Not for use with the public.</a:t>
            </a:r>
          </a:p>
        </p:txBody>
      </p:sp>
      <p:sp>
        <p:nvSpPr>
          <p:cNvPr id="7" name="Slide Number Placeholder 5"/>
          <p:cNvSpPr>
            <a:spLocks noGrp="1"/>
          </p:cNvSpPr>
          <p:nvPr>
            <p:ph type="sldNum" sz="quarter" idx="12"/>
          </p:nvPr>
        </p:nvSpPr>
        <p:spPr/>
        <p:txBody>
          <a:bodyPr/>
          <a:lstStyle>
            <a:lvl1pPr>
              <a:defRPr/>
            </a:lvl1pPr>
          </a:lstStyle>
          <a:p>
            <a:pPr>
              <a:defRPr/>
            </a:pPr>
            <a:fld id="{3957B606-468A-44ED-B89A-3D4943DB07E9}" type="slidenum">
              <a:rPr lang="en-US"/>
              <a:pPr>
                <a:defRPr/>
              </a:pPr>
              <a:t>‹#›</a:t>
            </a:fld>
            <a:endParaRPr lang="en-US" dirty="0"/>
          </a:p>
        </p:txBody>
      </p:sp>
    </p:spTree>
    <p:extLst>
      <p:ext uri="{BB962C8B-B14F-4D97-AF65-F5344CB8AC3E}">
        <p14:creationId xmlns:p14="http://schemas.microsoft.com/office/powerpoint/2010/main" val="375732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D8E71A-959F-4850-BDAA-5A630753809F}"/>
              </a:ext>
            </a:extLst>
          </p:cNvPr>
          <p:cNvSpPr>
            <a:spLocks noGrp="1"/>
          </p:cNvSpPr>
          <p:nvPr>
            <p:ph type="dt" sz="half" idx="10"/>
          </p:nvPr>
        </p:nvSpPr>
        <p:spPr/>
        <p:txBody>
          <a:bodyPr/>
          <a:lstStyle>
            <a:lvl1pPr defTabSz="914400">
              <a:defRPr/>
            </a:lvl1pPr>
          </a:lstStyle>
          <a:p>
            <a:pPr>
              <a:defRPr/>
            </a:pPr>
            <a:endParaRPr lang="en-US" dirty="0"/>
          </a:p>
        </p:txBody>
      </p:sp>
      <p:sp>
        <p:nvSpPr>
          <p:cNvPr id="6" name="Footer Placeholder 4">
            <a:extLst>
              <a:ext uri="{FF2B5EF4-FFF2-40B4-BE49-F238E27FC236}">
                <a16:creationId xmlns:a16="http://schemas.microsoft.com/office/drawing/2014/main" id="{0CCBF456-A487-436C-BB98-E76A6EA6E0D6}"/>
              </a:ext>
            </a:extLst>
          </p:cNvPr>
          <p:cNvSpPr>
            <a:spLocks noGrp="1"/>
          </p:cNvSpPr>
          <p:nvPr>
            <p:ph type="ftr" sz="quarter" idx="11"/>
          </p:nvPr>
        </p:nvSpPr>
        <p:spPr/>
        <p:txBody>
          <a:bodyPr/>
          <a:lstStyle>
            <a:lvl1pPr defTabSz="914400">
              <a:defRPr>
                <a:ea typeface="ＭＳ Ｐゴシック" charset="-128"/>
              </a:defRPr>
            </a:lvl1pPr>
          </a:lstStyle>
          <a:p>
            <a:pPr>
              <a:defRPr/>
            </a:pPr>
            <a:endParaRPr lang="en-US" dirty="0"/>
          </a:p>
        </p:txBody>
      </p:sp>
      <p:sp>
        <p:nvSpPr>
          <p:cNvPr id="7" name="Slide Number Placeholder 5">
            <a:extLst>
              <a:ext uri="{FF2B5EF4-FFF2-40B4-BE49-F238E27FC236}">
                <a16:creationId xmlns:a16="http://schemas.microsoft.com/office/drawing/2014/main" id="{765A1F3E-B5D4-4DC4-BC31-058D0584091E}"/>
              </a:ext>
            </a:extLst>
          </p:cNvPr>
          <p:cNvSpPr>
            <a:spLocks noGrp="1"/>
          </p:cNvSpPr>
          <p:nvPr>
            <p:ph type="sldNum" sz="quarter" idx="12"/>
          </p:nvPr>
        </p:nvSpPr>
        <p:spPr/>
        <p:txBody>
          <a:bodyPr/>
          <a:lstStyle>
            <a:lvl1pPr defTabSz="914400">
              <a:defRPr smtClean="0"/>
            </a:lvl1pPr>
          </a:lstStyle>
          <a:p>
            <a:pPr>
              <a:defRPr/>
            </a:pPr>
            <a:fld id="{119E51C1-60F2-4CFF-ACF9-90E2512F06C8}" type="slidenum">
              <a:rPr lang="en-US" altLang="en-US"/>
              <a:pPr>
                <a:defRPr/>
              </a:pPr>
              <a:t>‹#›</a:t>
            </a:fld>
            <a:endParaRPr lang="en-US" altLang="en-US" dirty="0"/>
          </a:p>
        </p:txBody>
      </p:sp>
    </p:spTree>
    <p:extLst>
      <p:ext uri="{BB962C8B-B14F-4D97-AF65-F5344CB8AC3E}">
        <p14:creationId xmlns:p14="http://schemas.microsoft.com/office/powerpoint/2010/main" val="1560092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4822F40-2FAF-4F85-AD69-183411DF6026}"/>
              </a:ext>
            </a:extLst>
          </p:cNvPr>
          <p:cNvSpPr>
            <a:spLocks noGrp="1"/>
          </p:cNvSpPr>
          <p:nvPr>
            <p:ph type="dt" sz="half" idx="10"/>
          </p:nvPr>
        </p:nvSpPr>
        <p:spPr/>
        <p:txBody>
          <a:bodyPr/>
          <a:lstStyle>
            <a:lvl1pPr defTabSz="914400">
              <a:defRPr/>
            </a:lvl1pPr>
          </a:lstStyle>
          <a:p>
            <a:pPr>
              <a:defRPr/>
            </a:pPr>
            <a:endParaRPr lang="en-US" dirty="0"/>
          </a:p>
        </p:txBody>
      </p:sp>
      <p:sp>
        <p:nvSpPr>
          <p:cNvPr id="3" name="Footer Placeholder 4">
            <a:extLst>
              <a:ext uri="{FF2B5EF4-FFF2-40B4-BE49-F238E27FC236}">
                <a16:creationId xmlns:a16="http://schemas.microsoft.com/office/drawing/2014/main" id="{B3F8B644-7690-43CE-8B60-365A3CA705B2}"/>
              </a:ext>
            </a:extLst>
          </p:cNvPr>
          <p:cNvSpPr>
            <a:spLocks noGrp="1"/>
          </p:cNvSpPr>
          <p:nvPr>
            <p:ph type="ftr" sz="quarter" idx="11"/>
          </p:nvPr>
        </p:nvSpPr>
        <p:spPr/>
        <p:txBody>
          <a:bodyPr/>
          <a:lstStyle>
            <a:lvl1pPr defTabSz="914400">
              <a:defRPr>
                <a:ea typeface="ＭＳ Ｐゴシック" charset="-128"/>
              </a:defRPr>
            </a:lvl1pPr>
          </a:lstStyle>
          <a:p>
            <a:pPr>
              <a:defRPr/>
            </a:pPr>
            <a:endParaRPr lang="en-US" dirty="0"/>
          </a:p>
        </p:txBody>
      </p:sp>
      <p:sp>
        <p:nvSpPr>
          <p:cNvPr id="4" name="Slide Number Placeholder 5">
            <a:extLst>
              <a:ext uri="{FF2B5EF4-FFF2-40B4-BE49-F238E27FC236}">
                <a16:creationId xmlns:a16="http://schemas.microsoft.com/office/drawing/2014/main" id="{5E17D196-9D20-4B91-BF6A-DF93EAD462E1}"/>
              </a:ext>
            </a:extLst>
          </p:cNvPr>
          <p:cNvSpPr>
            <a:spLocks noGrp="1"/>
          </p:cNvSpPr>
          <p:nvPr>
            <p:ph type="sldNum" sz="quarter" idx="12"/>
          </p:nvPr>
        </p:nvSpPr>
        <p:spPr/>
        <p:txBody>
          <a:bodyPr/>
          <a:lstStyle>
            <a:lvl1pPr defTabSz="914400">
              <a:defRPr smtClean="0"/>
            </a:lvl1pPr>
          </a:lstStyle>
          <a:p>
            <a:pPr>
              <a:defRPr/>
            </a:pPr>
            <a:fld id="{BB827470-F399-47C1-8D08-3F111302F1BA}" type="slidenum">
              <a:rPr lang="en-US" altLang="en-US"/>
              <a:pPr>
                <a:defRPr/>
              </a:pPr>
              <a:t>‹#›</a:t>
            </a:fld>
            <a:endParaRPr lang="en-US" altLang="en-US" dirty="0"/>
          </a:p>
        </p:txBody>
      </p:sp>
    </p:spTree>
    <p:extLst>
      <p:ext uri="{BB962C8B-B14F-4D97-AF65-F5344CB8AC3E}">
        <p14:creationId xmlns:p14="http://schemas.microsoft.com/office/powerpoint/2010/main" val="320075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229DE9-773D-44F8-A82E-845112F34CB7}"/>
              </a:ext>
            </a:extLst>
          </p:cNvPr>
          <p:cNvSpPr txBox="1">
            <a:spLocks noChangeArrowheads="1"/>
          </p:cNvSpPr>
          <p:nvPr userDrawn="1"/>
        </p:nvSpPr>
        <p:spPr bwMode="auto">
          <a:xfrm>
            <a:off x="1736725" y="6472238"/>
            <a:ext cx="48021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rgbClr val="46AA42"/>
                </a:solidFill>
                <a:latin typeface="Times New Roman" pitchFamily="18" charset="0"/>
              </a:defRPr>
            </a:lvl1pPr>
            <a:lvl2pPr marL="742950" indent="-285750" eaLnBrk="0" hangingPunct="0">
              <a:defRPr sz="4000">
                <a:solidFill>
                  <a:srgbClr val="46AA42"/>
                </a:solidFill>
                <a:latin typeface="Times New Roman" pitchFamily="18" charset="0"/>
              </a:defRPr>
            </a:lvl2pPr>
            <a:lvl3pPr marL="1143000" indent="-228600" eaLnBrk="0" hangingPunct="0">
              <a:defRPr sz="4000">
                <a:solidFill>
                  <a:srgbClr val="46AA42"/>
                </a:solidFill>
                <a:latin typeface="Times New Roman" pitchFamily="18" charset="0"/>
              </a:defRPr>
            </a:lvl3pPr>
            <a:lvl4pPr marL="1600200" indent="-228600" eaLnBrk="0" hangingPunct="0">
              <a:defRPr sz="4000">
                <a:solidFill>
                  <a:srgbClr val="46AA42"/>
                </a:solidFill>
                <a:latin typeface="Times New Roman" pitchFamily="18" charset="0"/>
              </a:defRPr>
            </a:lvl4pPr>
            <a:lvl5pPr marL="2057400" indent="-228600" eaLnBrk="0" hangingPunct="0">
              <a:defRPr sz="4000">
                <a:solidFill>
                  <a:srgbClr val="46AA42"/>
                </a:solidFill>
                <a:latin typeface="Times New Roman" pitchFamily="18" charset="0"/>
              </a:defRPr>
            </a:lvl5pPr>
            <a:lvl6pPr marL="2514600" indent="-228600" eaLnBrk="0" fontAlgn="base" hangingPunct="0">
              <a:lnSpc>
                <a:spcPct val="85000"/>
              </a:lnSpc>
              <a:spcBef>
                <a:spcPct val="0"/>
              </a:spcBef>
              <a:spcAft>
                <a:spcPct val="0"/>
              </a:spcAft>
              <a:defRPr sz="4000">
                <a:solidFill>
                  <a:srgbClr val="46AA42"/>
                </a:solidFill>
                <a:latin typeface="Times New Roman" pitchFamily="18" charset="0"/>
              </a:defRPr>
            </a:lvl6pPr>
            <a:lvl7pPr marL="2971800" indent="-228600" eaLnBrk="0" fontAlgn="base" hangingPunct="0">
              <a:lnSpc>
                <a:spcPct val="85000"/>
              </a:lnSpc>
              <a:spcBef>
                <a:spcPct val="0"/>
              </a:spcBef>
              <a:spcAft>
                <a:spcPct val="0"/>
              </a:spcAft>
              <a:defRPr sz="4000">
                <a:solidFill>
                  <a:srgbClr val="46AA42"/>
                </a:solidFill>
                <a:latin typeface="Times New Roman" pitchFamily="18" charset="0"/>
              </a:defRPr>
            </a:lvl7pPr>
            <a:lvl8pPr marL="3429000" indent="-228600" eaLnBrk="0" fontAlgn="base" hangingPunct="0">
              <a:lnSpc>
                <a:spcPct val="85000"/>
              </a:lnSpc>
              <a:spcBef>
                <a:spcPct val="0"/>
              </a:spcBef>
              <a:spcAft>
                <a:spcPct val="0"/>
              </a:spcAft>
              <a:defRPr sz="4000">
                <a:solidFill>
                  <a:srgbClr val="46AA42"/>
                </a:solidFill>
                <a:latin typeface="Times New Roman" pitchFamily="18" charset="0"/>
              </a:defRPr>
            </a:lvl8pPr>
            <a:lvl9pPr marL="3886200" indent="-228600" eaLnBrk="0" fontAlgn="base" hangingPunct="0">
              <a:lnSpc>
                <a:spcPct val="85000"/>
              </a:lnSpc>
              <a:spcBef>
                <a:spcPct val="0"/>
              </a:spcBef>
              <a:spcAft>
                <a:spcPct val="0"/>
              </a:spcAft>
              <a:defRPr sz="4000">
                <a:solidFill>
                  <a:srgbClr val="46AA42"/>
                </a:solidFill>
                <a:latin typeface="Times New Roman" pitchFamily="18" charset="0"/>
              </a:defRPr>
            </a:lvl9pPr>
          </a:lstStyle>
          <a:p>
            <a:pPr eaLnBrk="1" hangingPunct="1">
              <a:lnSpc>
                <a:spcPct val="85000"/>
              </a:lnSpc>
              <a:defRPr/>
            </a:pPr>
            <a:r>
              <a:rPr lang="en-US" altLang="en-US" sz="1200" dirty="0">
                <a:solidFill>
                  <a:srgbClr val="404040"/>
                </a:solidFill>
                <a:latin typeface="Century Gothic" pitchFamily="34" charset="0"/>
              </a:rPr>
              <a:t>For Financial Professional Use Only – Not For Use with the Public</a:t>
            </a:r>
          </a:p>
          <a:p>
            <a:pPr eaLnBrk="1" hangingPunct="1">
              <a:lnSpc>
                <a:spcPct val="85000"/>
              </a:lnSpc>
              <a:defRPr/>
            </a:pPr>
            <a:endParaRPr lang="en-US" altLang="en-US" dirty="0"/>
          </a:p>
        </p:txBody>
      </p:sp>
      <p:sp>
        <p:nvSpPr>
          <p:cNvPr id="2" name="Title 1"/>
          <p:cNvSpPr>
            <a:spLocks noGrp="1"/>
          </p:cNvSpPr>
          <p:nvPr>
            <p:ph type="title"/>
          </p:nvPr>
        </p:nvSpPr>
        <p:spPr>
          <a:xfrm>
            <a:off x="214313" y="766763"/>
            <a:ext cx="8651875"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31982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4313" y="766763"/>
            <a:ext cx="8651875"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214313" y="1909763"/>
            <a:ext cx="4249737" cy="19192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6450" y="1909763"/>
            <a:ext cx="4249738" cy="19192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4313" y="3981450"/>
            <a:ext cx="4249737" cy="192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6450" y="3981450"/>
            <a:ext cx="4249738" cy="192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820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1C7E6-ED57-4C69-B8E5-A12824B8B6DA}"/>
              </a:ext>
            </a:extLst>
          </p:cNvPr>
          <p:cNvSpPr>
            <a:spLocks noGrp="1"/>
          </p:cNvSpPr>
          <p:nvPr>
            <p:ph type="dt" sz="half" idx="10"/>
          </p:nvPr>
        </p:nvSpPr>
        <p:spPr/>
        <p:txBody>
          <a:bodyPr/>
          <a:lstStyle>
            <a:lvl1pPr defTabSz="914400">
              <a:defRPr/>
            </a:lvl1pPr>
          </a:lstStyle>
          <a:p>
            <a:pPr>
              <a:defRPr/>
            </a:pPr>
            <a:endParaRPr lang="en-US" dirty="0"/>
          </a:p>
        </p:txBody>
      </p:sp>
      <p:sp>
        <p:nvSpPr>
          <p:cNvPr id="5" name="Footer Placeholder 4">
            <a:extLst>
              <a:ext uri="{FF2B5EF4-FFF2-40B4-BE49-F238E27FC236}">
                <a16:creationId xmlns:a16="http://schemas.microsoft.com/office/drawing/2014/main" id="{EFEA7F9D-F8E6-4A7A-95A7-4FF232D432B5}"/>
              </a:ext>
            </a:extLst>
          </p:cNvPr>
          <p:cNvSpPr>
            <a:spLocks noGrp="1"/>
          </p:cNvSpPr>
          <p:nvPr>
            <p:ph type="ftr" sz="quarter" idx="11"/>
          </p:nvPr>
        </p:nvSpPr>
        <p:spPr/>
        <p:txBody>
          <a:bodyPr/>
          <a:lstStyle>
            <a:lvl1pPr defTabSz="914400">
              <a:defRPr>
                <a:ea typeface="ＭＳ Ｐゴシック" charset="-128"/>
              </a:defRPr>
            </a:lvl1pPr>
          </a:lstStyle>
          <a:p>
            <a:pPr>
              <a:defRPr/>
            </a:pPr>
            <a:endParaRPr lang="en-US" dirty="0"/>
          </a:p>
        </p:txBody>
      </p:sp>
      <p:sp>
        <p:nvSpPr>
          <p:cNvPr id="6" name="Slide Number Placeholder 5">
            <a:extLst>
              <a:ext uri="{FF2B5EF4-FFF2-40B4-BE49-F238E27FC236}">
                <a16:creationId xmlns:a16="http://schemas.microsoft.com/office/drawing/2014/main" id="{6502279A-0DA5-4584-AAED-3DDEF4814B8A}"/>
              </a:ext>
            </a:extLst>
          </p:cNvPr>
          <p:cNvSpPr>
            <a:spLocks noGrp="1"/>
          </p:cNvSpPr>
          <p:nvPr>
            <p:ph type="sldNum" sz="quarter" idx="12"/>
          </p:nvPr>
        </p:nvSpPr>
        <p:spPr/>
        <p:txBody>
          <a:bodyPr/>
          <a:lstStyle>
            <a:lvl1pPr defTabSz="914400">
              <a:defRPr smtClean="0"/>
            </a:lvl1pPr>
          </a:lstStyle>
          <a:p>
            <a:pPr>
              <a:defRPr/>
            </a:pPr>
            <a:fld id="{67267345-87A4-4155-8168-CABD945A0F84}" type="slidenum">
              <a:rPr lang="en-US" altLang="en-US"/>
              <a:pPr>
                <a:defRPr/>
              </a:pPr>
              <a:t>‹#›</a:t>
            </a:fld>
            <a:endParaRPr lang="en-US" altLang="en-US" dirty="0"/>
          </a:p>
        </p:txBody>
      </p:sp>
    </p:spTree>
    <p:extLst>
      <p:ext uri="{BB962C8B-B14F-4D97-AF65-F5344CB8AC3E}">
        <p14:creationId xmlns:p14="http://schemas.microsoft.com/office/powerpoint/2010/main" val="133611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p:cNvSpPr txBox="1">
            <a:spLocks/>
          </p:cNvSpPr>
          <p:nvPr userDrawn="1"/>
        </p:nvSpPr>
        <p:spPr>
          <a:xfrm>
            <a:off x="4848225" y="5029200"/>
            <a:ext cx="4038600" cy="495300"/>
          </a:xfrm>
          <a:prstGeom prst="rect">
            <a:avLst/>
          </a:prstGeom>
        </p:spPr>
        <p:txBody>
          <a:bodyPr>
            <a:normAutofit/>
          </a:bodyPr>
          <a:lstStyle>
            <a:lvl1pPr marL="342900" indent="-342900" algn="r"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dirty="0">
              <a:solidFill>
                <a:prstClr val="black">
                  <a:lumMod val="75000"/>
                  <a:lumOff val="25000"/>
                </a:prstClr>
              </a:solidFill>
            </a:endParaRP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4400" y="762000"/>
            <a:ext cx="27432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20625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ubtitle 2"/>
          <p:cNvSpPr txBox="1">
            <a:spLocks/>
          </p:cNvSpPr>
          <p:nvPr userDrawn="1"/>
        </p:nvSpPr>
        <p:spPr>
          <a:xfrm>
            <a:off x="4848225" y="5029200"/>
            <a:ext cx="4038600" cy="495300"/>
          </a:xfrm>
          <a:prstGeom prst="rect">
            <a:avLst/>
          </a:prstGeom>
        </p:spPr>
        <p:txBody>
          <a:bodyPr>
            <a:normAutofit/>
          </a:bodyPr>
          <a:lstStyle>
            <a:lvl1pPr marL="342900" indent="-342900" algn="r"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dirty="0">
              <a:solidFill>
                <a:prstClr val="black">
                  <a:lumMod val="75000"/>
                  <a:lumOff val="25000"/>
                </a:prstClr>
              </a:solidFill>
            </a:endParaRPr>
          </a:p>
        </p:txBody>
      </p:sp>
      <p:pic>
        <p:nvPicPr>
          <p:cNvPr id="3" name="Picture 7" descr="PowerPointImage_Second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248400"/>
            <a:ext cx="22812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5081588" y="6573838"/>
            <a:ext cx="4479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rgbClr val="46AA42"/>
                </a:solidFill>
                <a:latin typeface="Times New Roman" panose="02020603050405020304" pitchFamily="18" charset="0"/>
                <a:cs typeface="Arial" panose="020B0604020202020204" pitchFamily="34" charset="0"/>
              </a:defRPr>
            </a:lvl1pPr>
            <a:lvl2pPr marL="742950" indent="-285750">
              <a:defRPr sz="4000">
                <a:solidFill>
                  <a:srgbClr val="46AA42"/>
                </a:solidFill>
                <a:latin typeface="Times New Roman" panose="02020603050405020304" pitchFamily="18" charset="0"/>
                <a:cs typeface="Arial" panose="020B0604020202020204" pitchFamily="34" charset="0"/>
              </a:defRPr>
            </a:lvl2pPr>
            <a:lvl3pPr marL="1143000" indent="-228600">
              <a:defRPr sz="4000">
                <a:solidFill>
                  <a:srgbClr val="46AA42"/>
                </a:solidFill>
                <a:latin typeface="Times New Roman" panose="02020603050405020304" pitchFamily="18" charset="0"/>
                <a:cs typeface="Arial" panose="020B0604020202020204" pitchFamily="34" charset="0"/>
              </a:defRPr>
            </a:lvl3pPr>
            <a:lvl4pPr marL="1600200" indent="-228600">
              <a:defRPr sz="4000">
                <a:solidFill>
                  <a:srgbClr val="46AA42"/>
                </a:solidFill>
                <a:latin typeface="Times New Roman" panose="02020603050405020304" pitchFamily="18" charset="0"/>
                <a:cs typeface="Arial" panose="020B0604020202020204" pitchFamily="34" charset="0"/>
              </a:defRPr>
            </a:lvl4pPr>
            <a:lvl5pPr marL="2057400" indent="-228600">
              <a:defRPr sz="4000">
                <a:solidFill>
                  <a:srgbClr val="46AA4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9pPr>
          </a:lstStyle>
          <a:p>
            <a:pPr eaLnBrk="1" hangingPunct="1">
              <a:defRPr/>
            </a:pPr>
            <a:r>
              <a:rPr lang="en-US" altLang="en-US" sz="1000" dirty="0">
                <a:solidFill>
                  <a:srgbClr val="898989"/>
                </a:solidFill>
                <a:latin typeface="Century Gothic" panose="020B0502020202020204" pitchFamily="34" charset="0"/>
                <a:ea typeface="ＭＳ Ｐゴシック" panose="020B0600070205080204" pitchFamily="34" charset="-128"/>
              </a:rPr>
              <a:t>For Financial Professional Use Only- Not For Use With Public</a:t>
            </a:r>
          </a:p>
          <a:p>
            <a:pPr eaLnBrk="1" hangingPunct="1">
              <a:defRPr/>
            </a:pPr>
            <a:endParaRPr lang="en-US" altLang="en-US" sz="1200" dirty="0"/>
          </a:p>
        </p:txBody>
      </p:sp>
    </p:spTree>
    <p:extLst>
      <p:ext uri="{BB962C8B-B14F-4D97-AF65-F5344CB8AC3E}">
        <p14:creationId xmlns:p14="http://schemas.microsoft.com/office/powerpoint/2010/main" val="247587578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28C231A-AA46-43D9-B668-ADAA60BE8870}" type="slidenum">
              <a:rPr lang="en-US" altLang="en-US"/>
              <a:pPr>
                <a:defRPr/>
              </a:pPr>
              <a:t>‹#›</a:t>
            </a:fld>
            <a:endParaRPr lang="en-US" altLang="en-US" dirty="0"/>
          </a:p>
        </p:txBody>
      </p:sp>
    </p:spTree>
    <p:extLst>
      <p:ext uri="{BB962C8B-B14F-4D97-AF65-F5344CB8AC3E}">
        <p14:creationId xmlns:p14="http://schemas.microsoft.com/office/powerpoint/2010/main" val="271922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ubtitle 2"/>
          <p:cNvSpPr txBox="1">
            <a:spLocks/>
          </p:cNvSpPr>
          <p:nvPr userDrawn="1"/>
        </p:nvSpPr>
        <p:spPr>
          <a:xfrm>
            <a:off x="4848225" y="5029200"/>
            <a:ext cx="4038600" cy="495300"/>
          </a:xfrm>
          <a:prstGeom prst="rect">
            <a:avLst/>
          </a:prstGeom>
        </p:spPr>
        <p:txBody>
          <a:bodyPr>
            <a:normAutofit/>
          </a:bodyPr>
          <a:lstStyle>
            <a:lvl1pPr marL="342900" indent="-342900" algn="r"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dirty="0">
              <a:solidFill>
                <a:prstClr val="black">
                  <a:lumMod val="75000"/>
                  <a:lumOff val="25000"/>
                </a:prstClr>
              </a:solidFill>
            </a:endParaRPr>
          </a:p>
        </p:txBody>
      </p:sp>
      <p:pic>
        <p:nvPicPr>
          <p:cNvPr id="3" name="Picture 7" descr="PowerPointImage_Second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248400"/>
            <a:ext cx="22812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5081588" y="6573838"/>
            <a:ext cx="4479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rgbClr val="46AA42"/>
                </a:solidFill>
                <a:latin typeface="Times New Roman" panose="02020603050405020304" pitchFamily="18" charset="0"/>
                <a:cs typeface="Arial" panose="020B0604020202020204" pitchFamily="34" charset="0"/>
              </a:defRPr>
            </a:lvl1pPr>
            <a:lvl2pPr marL="742950" indent="-285750">
              <a:defRPr sz="4000">
                <a:solidFill>
                  <a:srgbClr val="46AA42"/>
                </a:solidFill>
                <a:latin typeface="Times New Roman" panose="02020603050405020304" pitchFamily="18" charset="0"/>
                <a:cs typeface="Arial" panose="020B0604020202020204" pitchFamily="34" charset="0"/>
              </a:defRPr>
            </a:lvl2pPr>
            <a:lvl3pPr marL="1143000" indent="-228600">
              <a:defRPr sz="4000">
                <a:solidFill>
                  <a:srgbClr val="46AA42"/>
                </a:solidFill>
                <a:latin typeface="Times New Roman" panose="02020603050405020304" pitchFamily="18" charset="0"/>
                <a:cs typeface="Arial" panose="020B0604020202020204" pitchFamily="34" charset="0"/>
              </a:defRPr>
            </a:lvl3pPr>
            <a:lvl4pPr marL="1600200" indent="-228600">
              <a:defRPr sz="4000">
                <a:solidFill>
                  <a:srgbClr val="46AA42"/>
                </a:solidFill>
                <a:latin typeface="Times New Roman" panose="02020603050405020304" pitchFamily="18" charset="0"/>
                <a:cs typeface="Arial" panose="020B0604020202020204" pitchFamily="34" charset="0"/>
              </a:defRPr>
            </a:lvl4pPr>
            <a:lvl5pPr marL="2057400" indent="-228600">
              <a:defRPr sz="4000">
                <a:solidFill>
                  <a:srgbClr val="46AA4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9pPr>
          </a:lstStyle>
          <a:p>
            <a:pPr eaLnBrk="1" hangingPunct="1">
              <a:defRPr/>
            </a:pPr>
            <a:r>
              <a:rPr lang="en-US" altLang="en-US" sz="1000" dirty="0">
                <a:solidFill>
                  <a:srgbClr val="898989"/>
                </a:solidFill>
                <a:latin typeface="Century Gothic" panose="020B0502020202020204" pitchFamily="34" charset="0"/>
                <a:ea typeface="ＭＳ Ｐゴシック" panose="020B0600070205080204" pitchFamily="34" charset="-128"/>
              </a:rPr>
              <a:t>For Financial Professional Use Only- Not For Use With Public</a:t>
            </a:r>
          </a:p>
          <a:p>
            <a:pPr eaLnBrk="1" hangingPunct="1">
              <a:defRPr/>
            </a:pPr>
            <a:endParaRPr lang="en-US" altLang="en-US" sz="1200" dirty="0"/>
          </a:p>
        </p:txBody>
      </p:sp>
    </p:spTree>
    <p:extLst>
      <p:ext uri="{BB962C8B-B14F-4D97-AF65-F5344CB8AC3E}">
        <p14:creationId xmlns:p14="http://schemas.microsoft.com/office/powerpoint/2010/main" val="109688483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PowerPointImage_Second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248400"/>
            <a:ext cx="22812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8691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ubtitle 2"/>
          <p:cNvSpPr txBox="1">
            <a:spLocks/>
          </p:cNvSpPr>
          <p:nvPr userDrawn="1"/>
        </p:nvSpPr>
        <p:spPr>
          <a:xfrm>
            <a:off x="4848225" y="5029200"/>
            <a:ext cx="4038600" cy="495300"/>
          </a:xfrm>
          <a:prstGeom prst="rect">
            <a:avLst/>
          </a:prstGeom>
        </p:spPr>
        <p:txBody>
          <a:bodyPr>
            <a:normAutofit/>
          </a:bodyPr>
          <a:lstStyle>
            <a:lvl1pPr marL="342900" indent="-342900" algn="r"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dirty="0">
              <a:solidFill>
                <a:prstClr val="black">
                  <a:lumMod val="75000"/>
                  <a:lumOff val="25000"/>
                </a:prstClr>
              </a:solidFill>
            </a:endParaRPr>
          </a:p>
        </p:txBody>
      </p:sp>
      <p:pic>
        <p:nvPicPr>
          <p:cNvPr id="3" name="Picture 7" descr="PowerPointImage_Second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248400"/>
            <a:ext cx="22812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40351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F67D91-AAD3-496C-AA8E-652E09CDADFA}" type="slidenum">
              <a:rPr lang="en-US"/>
              <a:pPr>
                <a:defRPr/>
              </a:pPr>
              <a:t>‹#›</a:t>
            </a:fld>
            <a:endParaRPr lang="en-US" dirty="0"/>
          </a:p>
        </p:txBody>
      </p:sp>
    </p:spTree>
    <p:extLst>
      <p:ext uri="{BB962C8B-B14F-4D97-AF65-F5344CB8AC3E}">
        <p14:creationId xmlns:p14="http://schemas.microsoft.com/office/powerpoint/2010/main" val="3351643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219200" y="2057400"/>
            <a:ext cx="5486400" cy="914400"/>
          </a:xfrm>
          <a:prstGeom prst="rect">
            <a:avLst/>
          </a:prstGeom>
          <a:noFill/>
          <a:ln w="9525">
            <a:noFill/>
            <a:miter lim="800000"/>
            <a:headEnd/>
            <a:tailEnd/>
          </a:ln>
        </p:spPr>
        <p:txBody>
          <a:bodyPr/>
          <a:lstStyle>
            <a:lvl1pPr>
              <a:defRPr>
                <a:solidFill>
                  <a:srgbClr val="7A9296"/>
                </a:solidFill>
              </a:defRPr>
            </a:lvl1pPr>
          </a:lstStyle>
          <a:p>
            <a:pPr lvl="0"/>
            <a:r>
              <a:rPr lang="en-US"/>
              <a:t>Click to edit Master title style</a:t>
            </a:r>
            <a:endParaRPr lang="en-US" dirty="0"/>
          </a:p>
        </p:txBody>
      </p:sp>
      <p:sp>
        <p:nvSpPr>
          <p:cNvPr id="9" name="Text Placeholder 8"/>
          <p:cNvSpPr>
            <a:spLocks noGrp="1"/>
          </p:cNvSpPr>
          <p:nvPr>
            <p:ph type="body" sz="quarter" idx="10"/>
          </p:nvPr>
        </p:nvSpPr>
        <p:spPr>
          <a:xfrm>
            <a:off x="4173415" y="2745154"/>
            <a:ext cx="4343400" cy="609600"/>
          </a:xfrm>
          <a:prstGeom prst="rect">
            <a:avLst/>
          </a:prstGeom>
        </p:spPr>
        <p:txBody>
          <a:bodyPr vert="horz"/>
          <a:lstStyle>
            <a:lvl1pPr>
              <a:defRPr b="0" i="0" baseline="0">
                <a:solidFill>
                  <a:srgbClr val="2E4048"/>
                </a:solidFill>
                <a:latin typeface="Century Gothic"/>
                <a:cs typeface="Century Gothic"/>
              </a:defRPr>
            </a:lvl1pPr>
          </a:lstStyle>
          <a:p>
            <a:pPr lvl="0"/>
            <a:r>
              <a:rPr lang="en-US"/>
              <a:t>Click to edit Master text styles</a:t>
            </a:r>
          </a:p>
        </p:txBody>
      </p:sp>
    </p:spTree>
    <p:extLst>
      <p:ext uri="{BB962C8B-B14F-4D97-AF65-F5344CB8AC3E}">
        <p14:creationId xmlns:p14="http://schemas.microsoft.com/office/powerpoint/2010/main" val="2343417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600200" y="274638"/>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z="3000" dirty="0">
                <a:solidFill>
                  <a:srgbClr val="2F4048"/>
                </a:solidFill>
                <a:latin typeface="Century Gothic"/>
                <a:cs typeface="Century Gothic"/>
              </a:defRPr>
            </a:lvl1pPr>
          </a:lstStyle>
          <a:p>
            <a:r>
              <a:rPr lang="en-US"/>
              <a:t>Click to edit Master title style</a:t>
            </a:r>
            <a:endParaRPr lang="en-US" dirty="0"/>
          </a:p>
        </p:txBody>
      </p:sp>
      <p:sp>
        <p:nvSpPr>
          <p:cNvPr id="12" name="Text Placeholder 10"/>
          <p:cNvSpPr>
            <a:spLocks noGrp="1"/>
          </p:cNvSpPr>
          <p:nvPr>
            <p:ph type="body" sz="quarter" idx="13"/>
          </p:nvPr>
        </p:nvSpPr>
        <p:spPr>
          <a:xfrm>
            <a:off x="457200" y="2362200"/>
            <a:ext cx="8229600" cy="3810000"/>
          </a:xfrm>
          <a:prstGeom prst="rect">
            <a:avLst/>
          </a:prstGeom>
        </p:spPr>
        <p:txBody>
          <a:bodyPr vert="horz"/>
          <a:lstStyle>
            <a:lvl1pPr algn="ctr">
              <a:lnSpc>
                <a:spcPts val="24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dirty="0"/>
          </a:p>
        </p:txBody>
      </p:sp>
      <p:sp>
        <p:nvSpPr>
          <p:cNvPr id="5" name="Footer Placeholder 4"/>
          <p:cNvSpPr>
            <a:spLocks noGrp="1"/>
          </p:cNvSpPr>
          <p:nvPr>
            <p:ph type="ftr" sz="quarter" idx="15"/>
          </p:nvPr>
        </p:nvSpPr>
        <p:spPr/>
        <p:txBody>
          <a:bodyPr/>
          <a:lstStyle>
            <a:lvl1pPr>
              <a:defRPr/>
            </a:lvl1pPr>
          </a:lstStyle>
          <a:p>
            <a:endParaRPr lang="en-US" dirty="0"/>
          </a:p>
        </p:txBody>
      </p:sp>
      <p:sp>
        <p:nvSpPr>
          <p:cNvPr id="6" name="Slide Number Placeholder 5"/>
          <p:cNvSpPr>
            <a:spLocks noGrp="1"/>
          </p:cNvSpPr>
          <p:nvPr>
            <p:ph type="sldNum" sz="quarter" idx="16"/>
          </p:nvPr>
        </p:nvSpPr>
        <p:spPr>
          <a:xfrm>
            <a:off x="7010400" y="5943600"/>
            <a:ext cx="2133600" cy="365125"/>
          </a:xfrm>
        </p:spPr>
        <p:txBody>
          <a:bodyPr/>
          <a:lstStyle>
            <a:lvl1pPr>
              <a:defRPr/>
            </a:lvl1pPr>
          </a:lstStyle>
          <a:p>
            <a:pPr>
              <a:defRPr/>
            </a:pPr>
            <a:fld id="{7061724E-2048-47DC-9126-6A58C4D09A1A}" type="slidenum">
              <a:rPr lang="en-US"/>
              <a:pPr>
                <a:defRPr/>
              </a:pPr>
              <a:t>‹#›</a:t>
            </a:fld>
            <a:endParaRPr lang="en-US" dirty="0"/>
          </a:p>
        </p:txBody>
      </p:sp>
    </p:spTree>
    <p:extLst>
      <p:ext uri="{BB962C8B-B14F-4D97-AF65-F5344CB8AC3E}">
        <p14:creationId xmlns:p14="http://schemas.microsoft.com/office/powerpoint/2010/main" val="1949616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74"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023483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21FB26-163B-458A-A0D6-F311FC728113}" type="slidenum">
              <a:rPr lang="en-US"/>
              <a:pPr>
                <a:defRPr/>
              </a:pPr>
              <a:t>‹#›</a:t>
            </a:fld>
            <a:endParaRPr lang="en-US" dirty="0"/>
          </a:p>
        </p:txBody>
      </p:sp>
    </p:spTree>
    <p:extLst>
      <p:ext uri="{BB962C8B-B14F-4D97-AF65-F5344CB8AC3E}">
        <p14:creationId xmlns:p14="http://schemas.microsoft.com/office/powerpoint/2010/main" val="2930597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dirty="0"/>
              <a:t>Click icon to add chart</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45B355-6F6A-4424-A9E7-20047B14362D}" type="slidenum">
              <a:rPr lang="en-US"/>
              <a:pPr>
                <a:defRPr/>
              </a:pPr>
              <a:t>‹#›</a:t>
            </a:fld>
            <a:endParaRPr lang="en-US" dirty="0"/>
          </a:p>
        </p:txBody>
      </p:sp>
    </p:spTree>
    <p:extLst>
      <p:ext uri="{BB962C8B-B14F-4D97-AF65-F5344CB8AC3E}">
        <p14:creationId xmlns:p14="http://schemas.microsoft.com/office/powerpoint/2010/main" val="1661640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69456769"/>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57B606-468A-44ED-B89A-3D4943DB07E9}" type="slidenum">
              <a:rPr lang="en-US"/>
              <a:pPr>
                <a:defRPr/>
              </a:pPr>
              <a:t>‹#›</a:t>
            </a:fld>
            <a:endParaRPr lang="en-US" dirty="0"/>
          </a:p>
        </p:txBody>
      </p:sp>
    </p:spTree>
    <p:extLst>
      <p:ext uri="{BB962C8B-B14F-4D97-AF65-F5344CB8AC3E}">
        <p14:creationId xmlns:p14="http://schemas.microsoft.com/office/powerpoint/2010/main" val="3067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For financial professional use only. Not for use with the public.</a:t>
            </a:r>
          </a:p>
        </p:txBody>
      </p:sp>
      <p:sp>
        <p:nvSpPr>
          <p:cNvPr id="5" name="Slide Number Placeholder 5"/>
          <p:cNvSpPr>
            <a:spLocks noGrp="1"/>
          </p:cNvSpPr>
          <p:nvPr>
            <p:ph type="sldNum" sz="quarter" idx="12"/>
          </p:nvPr>
        </p:nvSpPr>
        <p:spPr/>
        <p:txBody>
          <a:bodyPr/>
          <a:lstStyle>
            <a:lvl1pPr>
              <a:defRPr/>
            </a:lvl1pPr>
          </a:lstStyle>
          <a:p>
            <a:pPr>
              <a:defRPr/>
            </a:pPr>
            <a:fld id="{428C231A-AA46-43D9-B668-ADAA60BE8870}" type="slidenum">
              <a:rPr lang="en-US" altLang="en-US"/>
              <a:pPr>
                <a:defRPr/>
              </a:pPr>
              <a:t>‹#›</a:t>
            </a:fld>
            <a:endParaRPr lang="en-US" altLang="en-US" dirty="0"/>
          </a:p>
        </p:txBody>
      </p:sp>
    </p:spTree>
    <p:extLst>
      <p:ext uri="{BB962C8B-B14F-4D97-AF65-F5344CB8AC3E}">
        <p14:creationId xmlns:p14="http://schemas.microsoft.com/office/powerpoint/2010/main" val="178084136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dirty="0"/>
              <a:t>For financial professional use only. Not for use with the public.</a:t>
            </a:r>
          </a:p>
        </p:txBody>
      </p:sp>
      <p:sp>
        <p:nvSpPr>
          <p:cNvPr id="9" name="Slide Number Placeholder 8"/>
          <p:cNvSpPr>
            <a:spLocks noGrp="1"/>
          </p:cNvSpPr>
          <p:nvPr>
            <p:ph type="sldNum" sz="quarter" idx="12"/>
          </p:nvPr>
        </p:nvSpPr>
        <p:spPr/>
        <p:txBody>
          <a:bodyPr/>
          <a:lstStyle/>
          <a:p>
            <a:pPr>
              <a:defRPr/>
            </a:pPr>
            <a:fld id="{62425DA6-581C-4F3F-ACD4-3CC344DABCBD}" type="slidenum">
              <a:rPr lang="en-US" altLang="en-US" smtClean="0"/>
              <a:pPr>
                <a:defRPr/>
              </a:pPr>
              <a:t>‹#›</a:t>
            </a:fld>
            <a:endParaRPr lang="en-US" altLang="en-US" dirty="0"/>
          </a:p>
        </p:txBody>
      </p:sp>
    </p:spTree>
    <p:extLst>
      <p:ext uri="{BB962C8B-B14F-4D97-AF65-F5344CB8AC3E}">
        <p14:creationId xmlns:p14="http://schemas.microsoft.com/office/powerpoint/2010/main" val="2538647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p:cNvSpPr txBox="1">
            <a:spLocks/>
          </p:cNvSpPr>
          <p:nvPr userDrawn="1"/>
        </p:nvSpPr>
        <p:spPr>
          <a:xfrm>
            <a:off x="4848225" y="5029200"/>
            <a:ext cx="4038600" cy="495300"/>
          </a:xfrm>
          <a:prstGeom prst="rect">
            <a:avLst/>
          </a:prstGeom>
        </p:spPr>
        <p:txBody>
          <a:bodyPr>
            <a:normAutofit/>
          </a:bodyPr>
          <a:lstStyle>
            <a:lvl1pPr marL="342900" indent="-342900" algn="r"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dirty="0">
              <a:solidFill>
                <a:prstClr val="black">
                  <a:lumMod val="75000"/>
                  <a:lumOff val="25000"/>
                </a:prstClr>
              </a:solidFill>
            </a:endParaRP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4400" y="762000"/>
            <a:ext cx="27432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92529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ubtitle 2"/>
          <p:cNvSpPr txBox="1">
            <a:spLocks/>
          </p:cNvSpPr>
          <p:nvPr userDrawn="1"/>
        </p:nvSpPr>
        <p:spPr>
          <a:xfrm>
            <a:off x="4848225" y="5029200"/>
            <a:ext cx="4038600" cy="495300"/>
          </a:xfrm>
          <a:prstGeom prst="rect">
            <a:avLst/>
          </a:prstGeom>
        </p:spPr>
        <p:txBody>
          <a:bodyPr>
            <a:normAutofit/>
          </a:bodyPr>
          <a:lstStyle>
            <a:lvl1pPr marL="342900" indent="-342900" algn="r"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dirty="0">
              <a:solidFill>
                <a:prstClr val="black">
                  <a:lumMod val="75000"/>
                  <a:lumOff val="25000"/>
                </a:prstClr>
              </a:solidFill>
            </a:endParaRPr>
          </a:p>
        </p:txBody>
      </p:sp>
      <p:pic>
        <p:nvPicPr>
          <p:cNvPr id="3" name="Picture 7" descr="PowerPointImage_Second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248400"/>
            <a:ext cx="22812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5081588" y="6573838"/>
            <a:ext cx="4479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rgbClr val="46AA42"/>
                </a:solidFill>
                <a:latin typeface="Times New Roman" panose="02020603050405020304" pitchFamily="18" charset="0"/>
                <a:cs typeface="Arial" panose="020B0604020202020204" pitchFamily="34" charset="0"/>
              </a:defRPr>
            </a:lvl1pPr>
            <a:lvl2pPr marL="742950" indent="-285750">
              <a:defRPr sz="4000">
                <a:solidFill>
                  <a:srgbClr val="46AA42"/>
                </a:solidFill>
                <a:latin typeface="Times New Roman" panose="02020603050405020304" pitchFamily="18" charset="0"/>
                <a:cs typeface="Arial" panose="020B0604020202020204" pitchFamily="34" charset="0"/>
              </a:defRPr>
            </a:lvl2pPr>
            <a:lvl3pPr marL="1143000" indent="-228600">
              <a:defRPr sz="4000">
                <a:solidFill>
                  <a:srgbClr val="46AA42"/>
                </a:solidFill>
                <a:latin typeface="Times New Roman" panose="02020603050405020304" pitchFamily="18" charset="0"/>
                <a:cs typeface="Arial" panose="020B0604020202020204" pitchFamily="34" charset="0"/>
              </a:defRPr>
            </a:lvl3pPr>
            <a:lvl4pPr marL="1600200" indent="-228600">
              <a:defRPr sz="4000">
                <a:solidFill>
                  <a:srgbClr val="46AA42"/>
                </a:solidFill>
                <a:latin typeface="Times New Roman" panose="02020603050405020304" pitchFamily="18" charset="0"/>
                <a:cs typeface="Arial" panose="020B0604020202020204" pitchFamily="34" charset="0"/>
              </a:defRPr>
            </a:lvl4pPr>
            <a:lvl5pPr marL="2057400" indent="-228600">
              <a:defRPr sz="4000">
                <a:solidFill>
                  <a:srgbClr val="46AA4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9pPr>
          </a:lstStyle>
          <a:p>
            <a:pPr eaLnBrk="1" hangingPunct="1">
              <a:defRPr/>
            </a:pPr>
            <a:r>
              <a:rPr lang="en-US" altLang="en-US" sz="1000" dirty="0">
                <a:solidFill>
                  <a:srgbClr val="898989"/>
                </a:solidFill>
                <a:latin typeface="Century Gothic" panose="020B0502020202020204" pitchFamily="34" charset="0"/>
                <a:ea typeface="ＭＳ Ｐゴシック" panose="020B0600070205080204" pitchFamily="34" charset="-128"/>
              </a:rPr>
              <a:t>For Financial Professional Use Only- Not For Use With Public</a:t>
            </a:r>
          </a:p>
          <a:p>
            <a:pPr eaLnBrk="1" hangingPunct="1">
              <a:defRPr/>
            </a:pPr>
            <a:endParaRPr lang="en-US" altLang="en-US" sz="1200" dirty="0"/>
          </a:p>
        </p:txBody>
      </p:sp>
    </p:spTree>
    <p:extLst>
      <p:ext uri="{BB962C8B-B14F-4D97-AF65-F5344CB8AC3E}">
        <p14:creationId xmlns:p14="http://schemas.microsoft.com/office/powerpoint/2010/main" val="228883712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55F0855-0A4A-4401-9659-4C93B6A54C5E}" type="datetime1">
              <a:rPr lang="en-US"/>
              <a:pPr>
                <a:defRPr/>
              </a:pPr>
              <a:t>1/16/2026</a:t>
            </a:fld>
            <a:endParaRPr lang="en-US" dirty="0"/>
          </a:p>
        </p:txBody>
      </p:sp>
      <p:sp>
        <p:nvSpPr>
          <p:cNvPr id="4" name="Footer Placeholder 4"/>
          <p:cNvSpPr>
            <a:spLocks noGrp="1"/>
          </p:cNvSpPr>
          <p:nvPr>
            <p:ph type="ftr" sz="quarter" idx="11"/>
          </p:nvPr>
        </p:nvSpPr>
        <p:spPr/>
        <p:txBody>
          <a:bodyPr/>
          <a:lstStyle>
            <a:lvl1pPr>
              <a:defRPr/>
            </a:lvl1pPr>
          </a:lstStyle>
          <a:p>
            <a:pPr>
              <a:defRPr/>
            </a:pPr>
            <a:fld id="{D66D0847-52C8-48A7-A94E-0DE836CC4500}" type="slidenum">
              <a:rPr lang="en-US" altLang="en-US"/>
              <a:pPr>
                <a:defRPr/>
              </a:pPr>
              <a:t>‹#›</a:t>
            </a:fld>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28C231A-AA46-43D9-B668-ADAA60BE8870}" type="slidenum">
              <a:rPr lang="en-US" altLang="en-US"/>
              <a:pPr>
                <a:defRPr/>
              </a:pPr>
              <a:t>‹#›</a:t>
            </a:fld>
            <a:endParaRPr lang="en-US" altLang="en-US" dirty="0"/>
          </a:p>
        </p:txBody>
      </p:sp>
    </p:spTree>
    <p:extLst>
      <p:ext uri="{BB962C8B-B14F-4D97-AF65-F5344CB8AC3E}">
        <p14:creationId xmlns:p14="http://schemas.microsoft.com/office/powerpoint/2010/main" val="395145862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PowerPointImage_Second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248400"/>
            <a:ext cx="22812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20515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ubtitle 2"/>
          <p:cNvSpPr txBox="1">
            <a:spLocks/>
          </p:cNvSpPr>
          <p:nvPr userDrawn="1"/>
        </p:nvSpPr>
        <p:spPr>
          <a:xfrm>
            <a:off x="4848225" y="5029200"/>
            <a:ext cx="4038600" cy="495300"/>
          </a:xfrm>
          <a:prstGeom prst="rect">
            <a:avLst/>
          </a:prstGeom>
        </p:spPr>
        <p:txBody>
          <a:bodyPr>
            <a:normAutofit/>
          </a:bodyPr>
          <a:lstStyle>
            <a:lvl1pPr marL="342900" indent="-342900" algn="r"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dirty="0">
              <a:solidFill>
                <a:prstClr val="black">
                  <a:lumMod val="75000"/>
                  <a:lumOff val="25000"/>
                </a:prstClr>
              </a:solidFill>
            </a:endParaRPr>
          </a:p>
        </p:txBody>
      </p:sp>
      <p:pic>
        <p:nvPicPr>
          <p:cNvPr id="3" name="Picture 7" descr="PowerPointImage_Second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248400"/>
            <a:ext cx="22812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638216"/>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8180B3-F0DF-40A3-B52D-8655042E5CA3}" type="datetime1">
              <a:rPr lang="en-US"/>
              <a:pPr>
                <a:defRPr/>
              </a:pPr>
              <a:t>1/16/2026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For Financial Professional Use Only. Not For Use With Public.</a:t>
            </a:r>
          </a:p>
        </p:txBody>
      </p:sp>
      <p:sp>
        <p:nvSpPr>
          <p:cNvPr id="6" name="Slide Number Placeholder 5"/>
          <p:cNvSpPr>
            <a:spLocks noGrp="1"/>
          </p:cNvSpPr>
          <p:nvPr>
            <p:ph type="sldNum" sz="quarter" idx="12"/>
          </p:nvPr>
        </p:nvSpPr>
        <p:spPr/>
        <p:txBody>
          <a:bodyPr/>
          <a:lstStyle>
            <a:lvl1pPr>
              <a:defRPr/>
            </a:lvl1pPr>
          </a:lstStyle>
          <a:p>
            <a:pPr>
              <a:defRPr/>
            </a:pPr>
            <a:fld id="{1FF67D91-AAD3-496C-AA8E-652E09CDADFA}" type="slidenum">
              <a:rPr lang="en-US"/>
              <a:pPr>
                <a:defRPr/>
              </a:pPr>
              <a:t>‹#›</a:t>
            </a:fld>
            <a:endParaRPr lang="en-US" dirty="0"/>
          </a:p>
        </p:txBody>
      </p:sp>
    </p:spTree>
    <p:extLst>
      <p:ext uri="{BB962C8B-B14F-4D97-AF65-F5344CB8AC3E}">
        <p14:creationId xmlns:p14="http://schemas.microsoft.com/office/powerpoint/2010/main" val="1976223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316C03-6E22-4CE7-91F7-23778DE0785F}" type="datetime1">
              <a:rPr lang="en-US"/>
              <a:pPr>
                <a:defRPr/>
              </a:pPr>
              <a:t>1/16/2026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For Financial Professional Use Only. Not For Use With Public.</a:t>
            </a:r>
          </a:p>
        </p:txBody>
      </p:sp>
      <p:sp>
        <p:nvSpPr>
          <p:cNvPr id="4" name="Slide Number Placeholder 5"/>
          <p:cNvSpPr>
            <a:spLocks noGrp="1"/>
          </p:cNvSpPr>
          <p:nvPr>
            <p:ph type="sldNum" sz="quarter" idx="12"/>
          </p:nvPr>
        </p:nvSpPr>
        <p:spPr/>
        <p:txBody>
          <a:bodyPr/>
          <a:lstStyle>
            <a:lvl1pPr>
              <a:defRPr/>
            </a:lvl1pPr>
          </a:lstStyle>
          <a:p>
            <a:pPr>
              <a:defRPr/>
            </a:pPr>
            <a:fld id="{E1FE6288-665B-406B-9827-989EA34A8358}" type="slidenum">
              <a:rPr lang="en-US"/>
              <a:pPr>
                <a:defRPr/>
              </a:pPr>
              <a:t>‹#›</a:t>
            </a:fld>
            <a:endParaRPr lang="en-US" dirty="0"/>
          </a:p>
        </p:txBody>
      </p:sp>
    </p:spTree>
    <p:extLst>
      <p:ext uri="{BB962C8B-B14F-4D97-AF65-F5344CB8AC3E}">
        <p14:creationId xmlns:p14="http://schemas.microsoft.com/office/powerpoint/2010/main" val="1057665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219200" y="2057400"/>
            <a:ext cx="5486400" cy="914400"/>
          </a:xfrm>
          <a:prstGeom prst="rect">
            <a:avLst/>
          </a:prstGeom>
          <a:noFill/>
          <a:ln w="9525">
            <a:noFill/>
            <a:miter lim="800000"/>
            <a:headEnd/>
            <a:tailEnd/>
          </a:ln>
        </p:spPr>
        <p:txBody>
          <a:bodyPr/>
          <a:lstStyle>
            <a:lvl1pPr>
              <a:defRPr>
                <a:solidFill>
                  <a:srgbClr val="7A9296"/>
                </a:solidFill>
              </a:defRPr>
            </a:lvl1pPr>
          </a:lstStyle>
          <a:p>
            <a:pPr lvl="0"/>
            <a:r>
              <a:rPr lang="en-US"/>
              <a:t>Click to edit Master title style</a:t>
            </a:r>
            <a:endParaRPr lang="en-US" dirty="0"/>
          </a:p>
        </p:txBody>
      </p:sp>
      <p:sp>
        <p:nvSpPr>
          <p:cNvPr id="9" name="Text Placeholder 8"/>
          <p:cNvSpPr>
            <a:spLocks noGrp="1"/>
          </p:cNvSpPr>
          <p:nvPr>
            <p:ph type="body" sz="quarter" idx="10"/>
          </p:nvPr>
        </p:nvSpPr>
        <p:spPr>
          <a:xfrm>
            <a:off x="4173415" y="2745154"/>
            <a:ext cx="4343400" cy="609600"/>
          </a:xfrm>
          <a:prstGeom prst="rect">
            <a:avLst/>
          </a:prstGeom>
        </p:spPr>
        <p:txBody>
          <a:bodyPr vert="horz"/>
          <a:lstStyle>
            <a:lvl1pPr>
              <a:defRPr b="0" i="0" baseline="0">
                <a:solidFill>
                  <a:srgbClr val="2E4048"/>
                </a:solidFill>
                <a:latin typeface="Century Gothic"/>
                <a:cs typeface="Century Gothic"/>
              </a:defRPr>
            </a:lvl1pPr>
          </a:lstStyle>
          <a:p>
            <a:pPr lvl="0"/>
            <a:r>
              <a:rPr lang="en-US"/>
              <a:t>Click to edit Master text styles</a:t>
            </a:r>
          </a:p>
        </p:txBody>
      </p:sp>
    </p:spTree>
    <p:extLst>
      <p:ext uri="{BB962C8B-B14F-4D97-AF65-F5344CB8AC3E}">
        <p14:creationId xmlns:p14="http://schemas.microsoft.com/office/powerpoint/2010/main" val="3011713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600200" y="274638"/>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z="3000" dirty="0">
                <a:solidFill>
                  <a:srgbClr val="2F4048"/>
                </a:solidFill>
                <a:latin typeface="Century Gothic"/>
                <a:cs typeface="Century Gothic"/>
              </a:defRPr>
            </a:lvl1pPr>
          </a:lstStyle>
          <a:p>
            <a:r>
              <a:rPr lang="en-US"/>
              <a:t>Click to edit Master title style</a:t>
            </a:r>
            <a:endParaRPr lang="en-US" dirty="0"/>
          </a:p>
        </p:txBody>
      </p:sp>
      <p:sp>
        <p:nvSpPr>
          <p:cNvPr id="12" name="Text Placeholder 10"/>
          <p:cNvSpPr>
            <a:spLocks noGrp="1"/>
          </p:cNvSpPr>
          <p:nvPr>
            <p:ph type="body" sz="quarter" idx="13"/>
          </p:nvPr>
        </p:nvSpPr>
        <p:spPr>
          <a:xfrm>
            <a:off x="457200" y="2362200"/>
            <a:ext cx="8229600" cy="3810000"/>
          </a:xfrm>
          <a:prstGeom prst="rect">
            <a:avLst/>
          </a:prstGeom>
        </p:spPr>
        <p:txBody>
          <a:bodyPr vert="horz"/>
          <a:lstStyle>
            <a:lvl1pPr algn="ctr">
              <a:lnSpc>
                <a:spcPts val="24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CCA3B37D-02E7-4198-BCD4-5127D60CE59C}" type="datetime1">
              <a:rPr lang="en-US" smtClean="0"/>
              <a:t>1/16/2026</a:t>
            </a:fld>
            <a:endParaRPr lang="en-US" dirty="0"/>
          </a:p>
        </p:txBody>
      </p:sp>
      <p:sp>
        <p:nvSpPr>
          <p:cNvPr id="5" name="Footer Placeholder 4"/>
          <p:cNvSpPr>
            <a:spLocks noGrp="1"/>
          </p:cNvSpPr>
          <p:nvPr>
            <p:ph type="ftr" sz="quarter" idx="15"/>
          </p:nvPr>
        </p:nvSpPr>
        <p:spPr/>
        <p:txBody>
          <a:bodyPr/>
          <a:lstStyle>
            <a:lvl1pPr>
              <a:defRPr/>
            </a:lvl1pPr>
          </a:lstStyle>
          <a:p>
            <a:r>
              <a:rPr lang="en-US" dirty="0"/>
              <a:t>For Financial Professional Use Only. Not For Use With Public.</a:t>
            </a:r>
          </a:p>
        </p:txBody>
      </p:sp>
      <p:sp>
        <p:nvSpPr>
          <p:cNvPr id="6" name="Slide Number Placeholder 5"/>
          <p:cNvSpPr>
            <a:spLocks noGrp="1"/>
          </p:cNvSpPr>
          <p:nvPr>
            <p:ph type="sldNum" sz="quarter" idx="16"/>
          </p:nvPr>
        </p:nvSpPr>
        <p:spPr>
          <a:xfrm>
            <a:off x="7010400" y="5943600"/>
            <a:ext cx="2133600" cy="365125"/>
          </a:xfrm>
        </p:spPr>
        <p:txBody>
          <a:bodyPr/>
          <a:lstStyle>
            <a:lvl1pPr>
              <a:defRPr/>
            </a:lvl1pPr>
          </a:lstStyle>
          <a:p>
            <a:pPr>
              <a:defRPr/>
            </a:pPr>
            <a:fld id="{7061724E-2048-47DC-9126-6A58C4D09A1A}" type="slidenum">
              <a:rPr lang="en-US"/>
              <a:pPr>
                <a:defRPr/>
              </a:pPr>
              <a:t>‹#›</a:t>
            </a:fld>
            <a:endParaRPr lang="en-US" dirty="0"/>
          </a:p>
        </p:txBody>
      </p:sp>
    </p:spTree>
    <p:extLst>
      <p:ext uri="{BB962C8B-B14F-4D97-AF65-F5344CB8AC3E}">
        <p14:creationId xmlns:p14="http://schemas.microsoft.com/office/powerpoint/2010/main" val="56465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PowerPointImage_Second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248400"/>
            <a:ext cx="22812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181967"/>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74"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For Financial Professional Use Only. Not For Use With Public.</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70E453B-C766-4FE3-A9DE-A147155763B6}" type="datetime1">
              <a:rPr lang="en-US" smtClean="0"/>
              <a:t>1/16/2026</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94092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88764017-8F7B-40B2-8787-3EA8B44ADAAB}" type="datetime1">
              <a:rPr lang="en-US" smtClean="0"/>
              <a:t>1/16/2026</a:t>
            </a:fld>
            <a:endParaRPr lang="en-US" dirty="0"/>
          </a:p>
        </p:txBody>
      </p:sp>
      <p:sp>
        <p:nvSpPr>
          <p:cNvPr id="5" name="Footer Placeholder 4"/>
          <p:cNvSpPr>
            <a:spLocks noGrp="1"/>
          </p:cNvSpPr>
          <p:nvPr>
            <p:ph type="ftr" sz="quarter" idx="11"/>
          </p:nvPr>
        </p:nvSpPr>
        <p:spPr/>
        <p:txBody>
          <a:bodyPr/>
          <a:lstStyle>
            <a:lvl1pPr>
              <a:defRPr/>
            </a:lvl1pPr>
          </a:lstStyle>
          <a:p>
            <a:r>
              <a:rPr lang="en-US" dirty="0"/>
              <a:t>For Financial Professional Use Only. Not For Use With Public.</a:t>
            </a:r>
          </a:p>
        </p:txBody>
      </p:sp>
      <p:sp>
        <p:nvSpPr>
          <p:cNvPr id="6" name="Slide Number Placeholder 5"/>
          <p:cNvSpPr>
            <a:spLocks noGrp="1"/>
          </p:cNvSpPr>
          <p:nvPr>
            <p:ph type="sldNum" sz="quarter" idx="12"/>
          </p:nvPr>
        </p:nvSpPr>
        <p:spPr/>
        <p:txBody>
          <a:bodyPr/>
          <a:lstStyle>
            <a:lvl1pPr>
              <a:defRPr/>
            </a:lvl1pPr>
          </a:lstStyle>
          <a:p>
            <a:pPr>
              <a:defRPr/>
            </a:pPr>
            <a:fld id="{3D21FB26-163B-458A-A0D6-F311FC728113}" type="slidenum">
              <a:rPr lang="en-US"/>
              <a:pPr>
                <a:defRPr/>
              </a:pPr>
              <a:t>‹#›</a:t>
            </a:fld>
            <a:endParaRPr lang="en-US" dirty="0"/>
          </a:p>
        </p:txBody>
      </p:sp>
    </p:spTree>
    <p:extLst>
      <p:ext uri="{BB962C8B-B14F-4D97-AF65-F5344CB8AC3E}">
        <p14:creationId xmlns:p14="http://schemas.microsoft.com/office/powerpoint/2010/main" val="2418616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dirty="0"/>
              <a:t>Click icon to add chart</a:t>
            </a:r>
          </a:p>
        </p:txBody>
      </p:sp>
      <p:sp>
        <p:nvSpPr>
          <p:cNvPr id="4" name="Date Placeholder 3"/>
          <p:cNvSpPr>
            <a:spLocks noGrp="1"/>
          </p:cNvSpPr>
          <p:nvPr>
            <p:ph type="dt" sz="half" idx="10"/>
          </p:nvPr>
        </p:nvSpPr>
        <p:spPr/>
        <p:txBody>
          <a:bodyPr/>
          <a:lstStyle>
            <a:lvl1pPr>
              <a:defRPr/>
            </a:lvl1pPr>
          </a:lstStyle>
          <a:p>
            <a:pPr>
              <a:defRPr/>
            </a:pPr>
            <a:fld id="{879FBC76-0A50-4D6C-B55F-A6F6F8772573}" type="datetime1">
              <a:rPr lang="en-US" smtClean="0"/>
              <a:t>1/16/2026</a:t>
            </a:fld>
            <a:endParaRPr lang="en-US" dirty="0"/>
          </a:p>
        </p:txBody>
      </p:sp>
      <p:sp>
        <p:nvSpPr>
          <p:cNvPr id="5" name="Footer Placeholder 4"/>
          <p:cNvSpPr>
            <a:spLocks noGrp="1"/>
          </p:cNvSpPr>
          <p:nvPr>
            <p:ph type="ftr" sz="quarter" idx="11"/>
          </p:nvPr>
        </p:nvSpPr>
        <p:spPr/>
        <p:txBody>
          <a:bodyPr/>
          <a:lstStyle>
            <a:lvl1pPr>
              <a:defRPr/>
            </a:lvl1pPr>
          </a:lstStyle>
          <a:p>
            <a:r>
              <a:rPr lang="en-US" dirty="0"/>
              <a:t>For Financial Professional Use Only. Not For Use With Public.</a:t>
            </a:r>
          </a:p>
        </p:txBody>
      </p:sp>
      <p:sp>
        <p:nvSpPr>
          <p:cNvPr id="6" name="Slide Number Placeholder 5"/>
          <p:cNvSpPr>
            <a:spLocks noGrp="1"/>
          </p:cNvSpPr>
          <p:nvPr>
            <p:ph type="sldNum" sz="quarter" idx="12"/>
          </p:nvPr>
        </p:nvSpPr>
        <p:spPr/>
        <p:txBody>
          <a:bodyPr/>
          <a:lstStyle>
            <a:lvl1pPr>
              <a:defRPr/>
            </a:lvl1pPr>
          </a:lstStyle>
          <a:p>
            <a:pPr>
              <a:defRPr/>
            </a:pPr>
            <a:fld id="{D145B355-6F6A-4424-A9E7-20047B14362D}" type="slidenum">
              <a:rPr lang="en-US"/>
              <a:pPr>
                <a:defRPr/>
              </a:pPr>
              <a:t>‹#›</a:t>
            </a:fld>
            <a:endParaRPr lang="en-US" dirty="0"/>
          </a:p>
        </p:txBody>
      </p:sp>
    </p:spTree>
    <p:extLst>
      <p:ext uri="{BB962C8B-B14F-4D97-AF65-F5344CB8AC3E}">
        <p14:creationId xmlns:p14="http://schemas.microsoft.com/office/powerpoint/2010/main" val="522894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865000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2C329C0-5681-43CD-BC52-8817D9A99D89}" type="datetime1">
              <a:rPr lang="en-US" smtClean="0"/>
              <a:t>1/16/2026</a:t>
            </a:fld>
            <a:endParaRPr lang="en-US" dirty="0"/>
          </a:p>
        </p:txBody>
      </p:sp>
      <p:sp>
        <p:nvSpPr>
          <p:cNvPr id="6" name="Footer Placeholder 4"/>
          <p:cNvSpPr>
            <a:spLocks noGrp="1"/>
          </p:cNvSpPr>
          <p:nvPr>
            <p:ph type="ftr" sz="quarter" idx="11"/>
          </p:nvPr>
        </p:nvSpPr>
        <p:spPr/>
        <p:txBody>
          <a:bodyPr/>
          <a:lstStyle>
            <a:lvl1pPr>
              <a:defRPr/>
            </a:lvl1pPr>
          </a:lstStyle>
          <a:p>
            <a:r>
              <a:rPr lang="en-US" dirty="0"/>
              <a:t>For Financial Professional Use Only. Not For Use With Public.</a:t>
            </a:r>
          </a:p>
        </p:txBody>
      </p:sp>
      <p:sp>
        <p:nvSpPr>
          <p:cNvPr id="7" name="Slide Number Placeholder 5"/>
          <p:cNvSpPr>
            <a:spLocks noGrp="1"/>
          </p:cNvSpPr>
          <p:nvPr>
            <p:ph type="sldNum" sz="quarter" idx="12"/>
          </p:nvPr>
        </p:nvSpPr>
        <p:spPr/>
        <p:txBody>
          <a:bodyPr/>
          <a:lstStyle>
            <a:lvl1pPr>
              <a:defRPr/>
            </a:lvl1pPr>
          </a:lstStyle>
          <a:p>
            <a:pPr>
              <a:defRPr/>
            </a:pPr>
            <a:fld id="{3957B606-468A-44ED-B89A-3D4943DB07E9}" type="slidenum">
              <a:rPr lang="en-US"/>
              <a:pPr>
                <a:defRPr/>
              </a:pPr>
              <a:t>‹#›</a:t>
            </a:fld>
            <a:endParaRPr lang="en-US" dirty="0"/>
          </a:p>
        </p:txBody>
      </p:sp>
    </p:spTree>
    <p:extLst>
      <p:ext uri="{BB962C8B-B14F-4D97-AF65-F5344CB8AC3E}">
        <p14:creationId xmlns:p14="http://schemas.microsoft.com/office/powerpoint/2010/main" val="206758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ubtitle 2"/>
          <p:cNvSpPr txBox="1">
            <a:spLocks/>
          </p:cNvSpPr>
          <p:nvPr userDrawn="1"/>
        </p:nvSpPr>
        <p:spPr>
          <a:xfrm>
            <a:off x="4848225" y="5029200"/>
            <a:ext cx="4038600" cy="495300"/>
          </a:xfrm>
          <a:prstGeom prst="rect">
            <a:avLst/>
          </a:prstGeom>
        </p:spPr>
        <p:txBody>
          <a:bodyPr>
            <a:normAutofit/>
          </a:bodyPr>
          <a:lstStyle>
            <a:lvl1pPr marL="342900" indent="-342900" algn="r"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dirty="0">
              <a:solidFill>
                <a:prstClr val="black">
                  <a:lumMod val="75000"/>
                  <a:lumOff val="25000"/>
                </a:prstClr>
              </a:solidFill>
            </a:endParaRPr>
          </a:p>
        </p:txBody>
      </p:sp>
      <p:pic>
        <p:nvPicPr>
          <p:cNvPr id="3" name="Picture 7" descr="PowerPointImage_Second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248400"/>
            <a:ext cx="22812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44339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219200" y="2057400"/>
            <a:ext cx="5486400" cy="914400"/>
          </a:xfrm>
          <a:prstGeom prst="rect">
            <a:avLst/>
          </a:prstGeom>
          <a:noFill/>
          <a:ln w="9525">
            <a:noFill/>
            <a:miter lim="800000"/>
            <a:headEnd/>
            <a:tailEnd/>
          </a:ln>
        </p:spPr>
        <p:txBody>
          <a:bodyPr/>
          <a:lstStyle>
            <a:lvl1pPr>
              <a:defRPr>
                <a:solidFill>
                  <a:srgbClr val="7A9296"/>
                </a:solidFill>
              </a:defRPr>
            </a:lvl1pPr>
          </a:lstStyle>
          <a:p>
            <a:pPr lvl="0"/>
            <a:r>
              <a:rPr lang="en-US"/>
              <a:t>Click to edit Master title style</a:t>
            </a:r>
            <a:endParaRPr lang="en-US" dirty="0"/>
          </a:p>
        </p:txBody>
      </p:sp>
      <p:sp>
        <p:nvSpPr>
          <p:cNvPr id="9" name="Text Placeholder 8"/>
          <p:cNvSpPr>
            <a:spLocks noGrp="1"/>
          </p:cNvSpPr>
          <p:nvPr>
            <p:ph type="body" sz="quarter" idx="10"/>
          </p:nvPr>
        </p:nvSpPr>
        <p:spPr>
          <a:xfrm>
            <a:off x="4173415" y="2745154"/>
            <a:ext cx="4343400" cy="609600"/>
          </a:xfrm>
          <a:prstGeom prst="rect">
            <a:avLst/>
          </a:prstGeom>
        </p:spPr>
        <p:txBody>
          <a:bodyPr vert="horz"/>
          <a:lstStyle>
            <a:lvl1pPr>
              <a:defRPr b="0" i="0" baseline="0">
                <a:solidFill>
                  <a:srgbClr val="2E4048"/>
                </a:solidFill>
                <a:latin typeface="Century Gothic"/>
                <a:cs typeface="Century Gothic"/>
              </a:defRPr>
            </a:lvl1pPr>
          </a:lstStyle>
          <a:p>
            <a:pPr lvl="0"/>
            <a:r>
              <a:rPr lang="en-US"/>
              <a:t>Click to edit Master text styles</a:t>
            </a:r>
          </a:p>
        </p:txBody>
      </p:sp>
    </p:spTree>
    <p:extLst>
      <p:ext uri="{BB962C8B-B14F-4D97-AF65-F5344CB8AC3E}">
        <p14:creationId xmlns:p14="http://schemas.microsoft.com/office/powerpoint/2010/main" val="318707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600200" y="274638"/>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z="3000" dirty="0">
                <a:solidFill>
                  <a:srgbClr val="2F4048"/>
                </a:solidFill>
                <a:latin typeface="Century Gothic"/>
                <a:cs typeface="Century Gothic"/>
              </a:defRPr>
            </a:lvl1pPr>
          </a:lstStyle>
          <a:p>
            <a:r>
              <a:rPr lang="en-US"/>
              <a:t>Click to edit Master title style</a:t>
            </a:r>
            <a:endParaRPr lang="en-US" dirty="0"/>
          </a:p>
        </p:txBody>
      </p:sp>
      <p:sp>
        <p:nvSpPr>
          <p:cNvPr id="12" name="Text Placeholder 10"/>
          <p:cNvSpPr>
            <a:spLocks noGrp="1"/>
          </p:cNvSpPr>
          <p:nvPr>
            <p:ph type="body" sz="quarter" idx="13"/>
          </p:nvPr>
        </p:nvSpPr>
        <p:spPr>
          <a:xfrm>
            <a:off x="457200" y="2362200"/>
            <a:ext cx="8229600" cy="3810000"/>
          </a:xfrm>
          <a:prstGeom prst="rect">
            <a:avLst/>
          </a:prstGeom>
        </p:spPr>
        <p:txBody>
          <a:bodyPr vert="horz"/>
          <a:lstStyle>
            <a:lvl1pPr algn="ctr">
              <a:lnSpc>
                <a:spcPts val="24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dirty="0"/>
          </a:p>
        </p:txBody>
      </p:sp>
      <p:sp>
        <p:nvSpPr>
          <p:cNvPr id="5" name="Footer Placeholder 4"/>
          <p:cNvSpPr>
            <a:spLocks noGrp="1"/>
          </p:cNvSpPr>
          <p:nvPr>
            <p:ph type="ftr" sz="quarter" idx="15"/>
          </p:nvPr>
        </p:nvSpPr>
        <p:spPr/>
        <p:txBody>
          <a:bodyPr/>
          <a:lstStyle>
            <a:lvl1pPr>
              <a:defRPr/>
            </a:lvl1pPr>
          </a:lstStyle>
          <a:p>
            <a:r>
              <a:rPr lang="en-US" dirty="0"/>
              <a:t>For financial professional use only. Not for use with the public.</a:t>
            </a:r>
          </a:p>
        </p:txBody>
      </p:sp>
      <p:sp>
        <p:nvSpPr>
          <p:cNvPr id="6" name="Slide Number Placeholder 5"/>
          <p:cNvSpPr>
            <a:spLocks noGrp="1"/>
          </p:cNvSpPr>
          <p:nvPr>
            <p:ph type="sldNum" sz="quarter" idx="16"/>
          </p:nvPr>
        </p:nvSpPr>
        <p:spPr>
          <a:xfrm>
            <a:off x="7010400" y="5943600"/>
            <a:ext cx="2133600" cy="365125"/>
          </a:xfrm>
        </p:spPr>
        <p:txBody>
          <a:bodyPr/>
          <a:lstStyle>
            <a:lvl1pPr>
              <a:defRPr/>
            </a:lvl1pPr>
          </a:lstStyle>
          <a:p>
            <a:pPr>
              <a:defRPr/>
            </a:pPr>
            <a:fld id="{7061724E-2048-47DC-9126-6A58C4D09A1A}" type="slidenum">
              <a:rPr lang="en-US"/>
              <a:pPr>
                <a:defRPr/>
              </a:pPr>
              <a:t>‹#›</a:t>
            </a:fld>
            <a:endParaRPr lang="en-US" dirty="0"/>
          </a:p>
        </p:txBody>
      </p:sp>
    </p:spTree>
    <p:extLst>
      <p:ext uri="{BB962C8B-B14F-4D97-AF65-F5344CB8AC3E}">
        <p14:creationId xmlns:p14="http://schemas.microsoft.com/office/powerpoint/2010/main" val="371952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74"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For financial professional use only. Not for use with the public.</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95070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r>
              <a:rPr lang="en-US" dirty="0"/>
              <a:t>For financial professional use only. Not for use with the public.</a:t>
            </a:r>
          </a:p>
        </p:txBody>
      </p:sp>
      <p:sp>
        <p:nvSpPr>
          <p:cNvPr id="6" name="Slide Number Placeholder 5"/>
          <p:cNvSpPr>
            <a:spLocks noGrp="1"/>
          </p:cNvSpPr>
          <p:nvPr>
            <p:ph type="sldNum" sz="quarter" idx="12"/>
          </p:nvPr>
        </p:nvSpPr>
        <p:spPr/>
        <p:txBody>
          <a:bodyPr/>
          <a:lstStyle>
            <a:lvl1pPr>
              <a:defRPr/>
            </a:lvl1pPr>
          </a:lstStyle>
          <a:p>
            <a:pPr>
              <a:defRPr/>
            </a:pPr>
            <a:fld id="{3D21FB26-163B-458A-A0D6-F311FC728113}" type="slidenum">
              <a:rPr lang="en-US"/>
              <a:pPr>
                <a:defRPr/>
              </a:pPr>
              <a:t>‹#›</a:t>
            </a:fld>
            <a:endParaRPr lang="en-US" dirty="0"/>
          </a:p>
        </p:txBody>
      </p:sp>
    </p:spTree>
    <p:extLst>
      <p:ext uri="{BB962C8B-B14F-4D97-AF65-F5344CB8AC3E}">
        <p14:creationId xmlns:p14="http://schemas.microsoft.com/office/powerpoint/2010/main" val="299831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prstClr val="black">
                    <a:tint val="75000"/>
                  </a:prstClr>
                </a:solidFill>
                <a:latin typeface="Century Gothic" panose="020B0502020202020204" pitchFamily="34" charset="0"/>
              </a:defRPr>
            </a:lvl1pPr>
          </a:lstStyle>
          <a:p>
            <a:pPr>
              <a:defRPr/>
            </a:pPr>
            <a:r>
              <a:rPr lang="en-US" dirty="0"/>
              <a:t>For financial professional use only. Not for use with the public.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2425DA6-581C-4F3F-ACD4-3CC344DABCB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6891" r:id="rId1"/>
    <p:sldLayoutId id="2147496892" r:id="rId2"/>
    <p:sldLayoutId id="2147496890" r:id="rId3"/>
    <p:sldLayoutId id="2147496893" r:id="rId4"/>
    <p:sldLayoutId id="2147496894" r:id="rId5"/>
    <p:sldLayoutId id="2147496897" r:id="rId6"/>
    <p:sldLayoutId id="2147496898" r:id="rId7"/>
    <p:sldLayoutId id="2147496899" r:id="rId8"/>
    <p:sldLayoutId id="2147496900" r:id="rId9"/>
    <p:sldLayoutId id="2147496901" r:id="rId10"/>
    <p:sldLayoutId id="2147496903" r:id="rId11"/>
    <p:sldLayoutId id="2147497005" r:id="rId12"/>
    <p:sldLayoutId id="2147497006" r:id="rId13"/>
    <p:sldLayoutId id="2147497007" r:id="rId14"/>
    <p:sldLayoutId id="2147497008" r:id="rId15"/>
    <p:sldLayoutId id="2147497009" r:id="rId16"/>
  </p:sldLayoutIdLst>
  <p:transition spd="med">
    <p:fade/>
  </p:transition>
  <p:hf hdr="0" dt="0"/>
  <p:txStyles>
    <p:titleStyle>
      <a:lvl1pPr algn="ctr" rtl="0" eaLnBrk="0" fontAlgn="base" hangingPunct="0">
        <a:spcBef>
          <a:spcPct val="0"/>
        </a:spcBef>
        <a:spcAft>
          <a:spcPct val="0"/>
        </a:spcAft>
        <a:defRPr sz="4400" kern="1200">
          <a:solidFill>
            <a:schemeClr val="tx1"/>
          </a:solidFill>
          <a:latin typeface="Century Gothic" pitchFamily="34" charset="0"/>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Clr>
          <a:srgbClr val="3945A6"/>
        </a:buClr>
        <a:buSzPct val="90000"/>
        <a:buFont typeface="Wingdings" panose="05000000000000000000" pitchFamily="2" charset="2"/>
        <a:buChar char="§"/>
        <a:defRPr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Clr>
          <a:srgbClr val="3945A6"/>
        </a:buClr>
        <a:buSzPct val="90000"/>
        <a:buFont typeface="Arial" panose="020B0604020202020204" pitchFamily="34" charset="0"/>
        <a:buChar char="–"/>
        <a:defRPr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prstClr val="black">
                    <a:tint val="75000"/>
                  </a:prstClr>
                </a:solidFill>
                <a:latin typeface="Century Gothic" panose="020B0502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2425DA6-581C-4F3F-ACD4-3CC344DABCBD}" type="slidenum">
              <a:rPr lang="en-US" altLang="en-US"/>
              <a:pPr>
                <a:defRPr/>
              </a:pPr>
              <a:t>‹#›</a:t>
            </a:fld>
            <a:endParaRPr lang="en-US" altLang="en-US" dirty="0"/>
          </a:p>
        </p:txBody>
      </p:sp>
    </p:spTree>
    <p:extLst>
      <p:ext uri="{BB962C8B-B14F-4D97-AF65-F5344CB8AC3E}">
        <p14:creationId xmlns:p14="http://schemas.microsoft.com/office/powerpoint/2010/main" val="2254336509"/>
      </p:ext>
    </p:extLst>
  </p:cSld>
  <p:clrMap bg1="lt1" tx1="dk1" bg2="lt2" tx2="dk2" accent1="accent1" accent2="accent2" accent3="accent3" accent4="accent4" accent5="accent5" accent6="accent6" hlink="hlink" folHlink="folHlink"/>
  <p:sldLayoutIdLst>
    <p:sldLayoutId id="2147496976" r:id="rId1"/>
    <p:sldLayoutId id="2147496977" r:id="rId2"/>
    <p:sldLayoutId id="2147496978" r:id="rId3"/>
    <p:sldLayoutId id="2147496979" r:id="rId4"/>
    <p:sldLayoutId id="2147496980" r:id="rId5"/>
    <p:sldLayoutId id="2147496981" r:id="rId6"/>
    <p:sldLayoutId id="2147496982" r:id="rId7"/>
    <p:sldLayoutId id="2147496983" r:id="rId8"/>
    <p:sldLayoutId id="2147496984" r:id="rId9"/>
    <p:sldLayoutId id="2147496985" r:id="rId10"/>
    <p:sldLayoutId id="2147496986" r:id="rId11"/>
    <p:sldLayoutId id="2147496987" r:id="rId12"/>
    <p:sldLayoutId id="2147496988" r:id="rId13"/>
    <p:sldLayoutId id="2147496989" r:id="rId14"/>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Century Gothic" pitchFamily="34" charset="0"/>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Clr>
          <a:srgbClr val="3945A6"/>
        </a:buClr>
        <a:buSzPct val="90000"/>
        <a:buFont typeface="Wingdings" panose="05000000000000000000" pitchFamily="2" charset="2"/>
        <a:buChar char="§"/>
        <a:defRPr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Clr>
          <a:srgbClr val="3945A6"/>
        </a:buClr>
        <a:buSzPct val="90000"/>
        <a:buFont typeface="Arial" panose="020B0604020202020204" pitchFamily="34" charset="0"/>
        <a:buChar char="–"/>
        <a:defRPr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E0991828-38FE-4A1B-9A6A-DB5696F7573D}" type="datetime1">
              <a:rPr lang="en-US"/>
              <a:pPr>
                <a:defRPr/>
              </a:pPr>
              <a:t>1/16/2026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prstClr val="black">
                    <a:tint val="75000"/>
                  </a:prstClr>
                </a:solidFill>
                <a:latin typeface="Century Gothic" panose="020B0502020202020204" pitchFamily="34" charset="0"/>
              </a:defRPr>
            </a:lvl1pPr>
          </a:lstStyle>
          <a:p>
            <a:pPr>
              <a:defRPr/>
            </a:pPr>
            <a:fld id="{CA3ECCC2-5E39-4B99-89DB-67E118F66428}" type="slidenum">
              <a:rPr lang="en-US" altLang="en-US"/>
              <a:pPr>
                <a:defRPr/>
              </a:pPr>
              <a:t>‹#›</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2425DA6-581C-4F3F-ACD4-3CC344DABCBD}" type="slidenum">
              <a:rPr lang="en-US" altLang="en-US"/>
              <a:pPr>
                <a:defRPr/>
              </a:pPr>
              <a:t>‹#›</a:t>
            </a:fld>
            <a:endParaRPr lang="en-US" altLang="en-US" dirty="0"/>
          </a:p>
        </p:txBody>
      </p:sp>
    </p:spTree>
    <p:extLst>
      <p:ext uri="{BB962C8B-B14F-4D97-AF65-F5344CB8AC3E}">
        <p14:creationId xmlns:p14="http://schemas.microsoft.com/office/powerpoint/2010/main" val="3655717594"/>
      </p:ext>
    </p:extLst>
  </p:cSld>
  <p:clrMap bg1="lt1" tx1="dk1" bg2="lt2" tx2="dk2" accent1="accent1" accent2="accent2" accent3="accent3" accent4="accent4" accent5="accent5" accent6="accent6" hlink="hlink" folHlink="folHlink"/>
  <p:sldLayoutIdLst>
    <p:sldLayoutId id="2147496991" r:id="rId1"/>
    <p:sldLayoutId id="2147496992" r:id="rId2"/>
    <p:sldLayoutId id="2147496993" r:id="rId3"/>
    <p:sldLayoutId id="2147496994" r:id="rId4"/>
    <p:sldLayoutId id="2147496995" r:id="rId5"/>
    <p:sldLayoutId id="2147496996" r:id="rId6"/>
    <p:sldLayoutId id="2147496997" r:id="rId7"/>
    <p:sldLayoutId id="2147496998" r:id="rId8"/>
    <p:sldLayoutId id="2147496999" r:id="rId9"/>
    <p:sldLayoutId id="2147497000" r:id="rId10"/>
    <p:sldLayoutId id="2147497001" r:id="rId11"/>
    <p:sldLayoutId id="2147497002" r:id="rId12"/>
    <p:sldLayoutId id="2147497003" r:id="rId13"/>
    <p:sldLayoutId id="2147497004" r:id="rId14"/>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Century Gothic" pitchFamily="34" charset="0"/>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Clr>
          <a:srgbClr val="3945A6"/>
        </a:buClr>
        <a:buSzPct val="90000"/>
        <a:buFont typeface="Wingdings" panose="05000000000000000000" pitchFamily="2" charset="2"/>
        <a:buChar char="§"/>
        <a:defRPr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Clr>
          <a:srgbClr val="3945A6"/>
        </a:buClr>
        <a:buSzPct val="90000"/>
        <a:buFont typeface="Arial" panose="020B0604020202020204" pitchFamily="34" charset="0"/>
        <a:buChar char="–"/>
        <a:defRPr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1851025" y="2728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5" name="Title 4"/>
          <p:cNvSpPr>
            <a:spLocks noGrp="1"/>
          </p:cNvSpPr>
          <p:nvPr>
            <p:ph type="title" idx="4294967295"/>
          </p:nvPr>
        </p:nvSpPr>
        <p:spPr>
          <a:xfrm>
            <a:off x="1524589" y="5245731"/>
            <a:ext cx="5819517" cy="1093787"/>
          </a:xfrm>
        </p:spPr>
        <p:txBody>
          <a:bodyPr/>
          <a:lstStyle/>
          <a:p>
            <a:pPr algn="ctr">
              <a:lnSpc>
                <a:spcPts val="4300"/>
              </a:lnSpc>
            </a:pPr>
            <a:r>
              <a:rPr lang="en-US" sz="4000" cap="small" dirty="0">
                <a:solidFill>
                  <a:srgbClr val="000066"/>
                </a:solidFill>
              </a:rPr>
              <a:t>Give Me Deductions</a:t>
            </a:r>
            <a:r>
              <a:rPr lang="en-US" sz="4400" cap="small" dirty="0">
                <a:solidFill>
                  <a:srgbClr val="000066"/>
                </a:solidFill>
              </a:rPr>
              <a:t> </a:t>
            </a:r>
            <a:r>
              <a:rPr lang="en-US" sz="4000" cap="small" dirty="0">
                <a:solidFill>
                  <a:srgbClr val="000066"/>
                </a:solidFill>
              </a:rPr>
              <a:t>Benefiting From a Plan</a:t>
            </a:r>
            <a:br>
              <a:rPr lang="en-US" sz="4000" cap="small" dirty="0">
                <a:solidFill>
                  <a:srgbClr val="000066"/>
                </a:solidFill>
              </a:rPr>
            </a:br>
            <a:r>
              <a:rPr lang="en-US" sz="4000" i="1" cap="small" dirty="0">
                <a:solidFill>
                  <a:srgbClr val="000066"/>
                </a:solidFill>
              </a:rPr>
              <a:t>Safe</a:t>
            </a:r>
            <a:r>
              <a:rPr lang="en-US" sz="4000" i="1" cap="small" dirty="0">
                <a:solidFill>
                  <a:srgbClr val="FF0000"/>
                </a:solidFill>
              </a:rPr>
              <a:t> </a:t>
            </a:r>
            <a:r>
              <a:rPr lang="en-US" sz="4000" i="1" cap="small" dirty="0">
                <a:solidFill>
                  <a:srgbClr val="000066"/>
                </a:solidFill>
              </a:rPr>
              <a:t>-</a:t>
            </a:r>
            <a:r>
              <a:rPr lang="en-US" sz="4000" i="1" cap="small" dirty="0">
                <a:solidFill>
                  <a:srgbClr val="FF0000"/>
                </a:solidFill>
              </a:rPr>
              <a:t> </a:t>
            </a:r>
            <a:r>
              <a:rPr lang="en-US" sz="4000" i="1" cap="small" dirty="0">
                <a:solidFill>
                  <a:srgbClr val="000066"/>
                </a:solidFill>
              </a:rPr>
              <a:t>Stable - Secure </a:t>
            </a:r>
          </a:p>
        </p:txBody>
      </p:sp>
      <p:cxnSp>
        <p:nvCxnSpPr>
          <p:cNvPr id="10" name="Straight Connector 9"/>
          <p:cNvCxnSpPr/>
          <p:nvPr/>
        </p:nvCxnSpPr>
        <p:spPr>
          <a:xfrm>
            <a:off x="0" y="4876800"/>
            <a:ext cx="9144000" cy="1342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D3780FF-7928-41BA-AC24-0352905A141D}"/>
              </a:ext>
            </a:extLst>
          </p:cNvPr>
          <p:cNvPicPr>
            <a:picLocks noChangeAspect="1"/>
          </p:cNvPicPr>
          <p:nvPr/>
        </p:nvPicPr>
        <p:blipFill>
          <a:blip r:embed="rId3"/>
          <a:stretch>
            <a:fillRect/>
          </a:stretch>
        </p:blipFill>
        <p:spPr>
          <a:xfrm>
            <a:off x="629004" y="142635"/>
            <a:ext cx="8088276" cy="4378662"/>
          </a:xfrm>
          <a:prstGeom prst="rect">
            <a:avLst/>
          </a:prstGeom>
          <a:ln>
            <a:noFill/>
          </a:ln>
        </p:spPr>
      </p:pic>
    </p:spTree>
    <p:extLst>
      <p:ext uri="{BB962C8B-B14F-4D97-AF65-F5344CB8AC3E}">
        <p14:creationId xmlns:p14="http://schemas.microsoft.com/office/powerpoint/2010/main" val="46698316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14"/>
          <p:cNvSpPr>
            <a:spLocks noGrp="1" noChangeArrowheads="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rgbClr val="46AA42"/>
                </a:solidFill>
                <a:latin typeface="Times New Roman" panose="02020603050405020304" pitchFamily="18" charset="0"/>
                <a:cs typeface="Arial" panose="020B0604020202020204" pitchFamily="34" charset="0"/>
              </a:defRPr>
            </a:lvl1pPr>
            <a:lvl2pPr marL="742950" indent="-285750">
              <a:defRPr sz="4000">
                <a:solidFill>
                  <a:srgbClr val="46AA42"/>
                </a:solidFill>
                <a:latin typeface="Times New Roman" panose="02020603050405020304" pitchFamily="18" charset="0"/>
                <a:cs typeface="Arial" panose="020B0604020202020204" pitchFamily="34" charset="0"/>
              </a:defRPr>
            </a:lvl2pPr>
            <a:lvl3pPr marL="1143000" indent="-228600">
              <a:defRPr sz="4000">
                <a:solidFill>
                  <a:srgbClr val="46AA42"/>
                </a:solidFill>
                <a:latin typeface="Times New Roman" panose="02020603050405020304" pitchFamily="18" charset="0"/>
                <a:cs typeface="Arial" panose="020B0604020202020204" pitchFamily="34" charset="0"/>
              </a:defRPr>
            </a:lvl3pPr>
            <a:lvl4pPr marL="1600200" indent="-228600">
              <a:defRPr sz="4000">
                <a:solidFill>
                  <a:srgbClr val="46AA42"/>
                </a:solidFill>
                <a:latin typeface="Times New Roman" panose="02020603050405020304" pitchFamily="18" charset="0"/>
                <a:cs typeface="Arial" panose="020B0604020202020204" pitchFamily="34" charset="0"/>
              </a:defRPr>
            </a:lvl4pPr>
            <a:lvl5pPr marL="2057400" indent="-228600">
              <a:defRPr sz="4000">
                <a:solidFill>
                  <a:srgbClr val="46AA4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9pPr>
          </a:lstStyle>
          <a:p>
            <a:pPr eaLnBrk="0" hangingPunct="0"/>
            <a:fld id="{6778BFF2-0F09-4325-864F-D1153E15C800}" type="slidenum">
              <a:rPr lang="en-US" altLang="en-US" sz="1400" smtClean="0">
                <a:solidFill>
                  <a:schemeClr val="tx1"/>
                </a:solidFill>
              </a:rPr>
              <a:pPr eaLnBrk="0" hangingPunct="0"/>
              <a:t>10</a:t>
            </a:fld>
            <a:endParaRPr lang="en-US" altLang="en-US" sz="1400" dirty="0">
              <a:solidFill>
                <a:schemeClr val="tx1"/>
              </a:solidFill>
            </a:endParaRPr>
          </a:p>
        </p:txBody>
      </p:sp>
      <p:sp>
        <p:nvSpPr>
          <p:cNvPr id="217092" name="Rectangle 2"/>
          <p:cNvSpPr>
            <a:spLocks noGrp="1" noChangeArrowheads="1"/>
          </p:cNvSpPr>
          <p:nvPr>
            <p:ph type="title" idx="4294967295"/>
          </p:nvPr>
        </p:nvSpPr>
        <p:spPr bwMode="auto">
          <a:xfrm>
            <a:off x="543231" y="-137857"/>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3600" b="1" cap="small" dirty="0">
                <a:solidFill>
                  <a:schemeClr val="bg1"/>
                </a:solidFill>
                <a:latin typeface="Calibri Light" panose="020F0302020204030204" pitchFamily="34" charset="0"/>
                <a:cs typeface="Calibri Light" panose="020F0302020204030204" pitchFamily="34" charset="0"/>
              </a:rPr>
              <a:t>Life Insurance Taxation at Death</a:t>
            </a:r>
            <a:endParaRPr lang="en-US" altLang="en-US" sz="3600" b="1" cap="small" dirty="0">
              <a:latin typeface="Calibri Light" panose="020F0302020204030204" pitchFamily="34" charset="0"/>
              <a:cs typeface="Calibri Light" panose="020F0302020204030204" pitchFamily="34" charset="0"/>
            </a:endParaRPr>
          </a:p>
        </p:txBody>
      </p:sp>
      <p:sp>
        <p:nvSpPr>
          <p:cNvPr id="20485" name="Rectangle 3"/>
          <p:cNvSpPr>
            <a:spLocks noGrp="1" noChangeArrowheads="1"/>
          </p:cNvSpPr>
          <p:nvPr>
            <p:ph type="body" idx="4294967295"/>
          </p:nvPr>
        </p:nvSpPr>
        <p:spPr>
          <a:xfrm>
            <a:off x="543231" y="1221946"/>
            <a:ext cx="8040329" cy="4114800"/>
          </a:xfrm>
          <a:prstGeom prst="rect">
            <a:avLst/>
          </a:prstGeom>
        </p:spPr>
        <p:txBody>
          <a:bodyPr/>
          <a:lstStyle/>
          <a:p>
            <a:pPr marL="457200" indent="-457200">
              <a:lnSpc>
                <a:spcPct val="100000"/>
              </a:lnSpc>
              <a:spcBef>
                <a:spcPts val="1200"/>
              </a:spcBef>
              <a:buClr>
                <a:srgbClr val="000066"/>
              </a:buClr>
              <a:buFont typeface="Wingdings" pitchFamily="2" charset="2"/>
              <a:buChar char="§"/>
              <a:defRPr/>
            </a:pPr>
            <a:r>
              <a:rPr lang="en-US" sz="2400" dirty="0"/>
              <a:t>Death benefit paid through plan to designated beneficiary</a:t>
            </a:r>
          </a:p>
          <a:p>
            <a:pPr marL="457200" indent="-457200">
              <a:lnSpc>
                <a:spcPct val="100000"/>
              </a:lnSpc>
              <a:spcBef>
                <a:spcPts val="1200"/>
              </a:spcBef>
              <a:buClr>
                <a:srgbClr val="000066"/>
              </a:buClr>
              <a:buFont typeface="Wingdings" pitchFamily="2" charset="2"/>
              <a:buChar char="§"/>
              <a:defRPr/>
            </a:pPr>
            <a:r>
              <a:rPr lang="en-US" sz="2400" dirty="0"/>
              <a:t>Pure insurance portion of death benefit is received income tax-free</a:t>
            </a:r>
          </a:p>
          <a:p>
            <a:pPr marL="457200" indent="-457200">
              <a:lnSpc>
                <a:spcPct val="100000"/>
              </a:lnSpc>
              <a:spcBef>
                <a:spcPts val="1200"/>
              </a:spcBef>
              <a:buClr>
                <a:srgbClr val="000066"/>
              </a:buClr>
              <a:buFont typeface="Wingdings" pitchFamily="2" charset="2"/>
              <a:buChar char="§"/>
              <a:defRPr/>
            </a:pPr>
            <a:r>
              <a:rPr lang="en-US" sz="2400" dirty="0"/>
              <a:t>Cash value  subject to ordinary income tax</a:t>
            </a:r>
          </a:p>
          <a:p>
            <a:pPr>
              <a:lnSpc>
                <a:spcPct val="90000"/>
              </a:lnSpc>
              <a:buFont typeface="Wingdings" pitchFamily="2" charset="2"/>
              <a:buNone/>
              <a:defRPr/>
            </a:pPr>
            <a:endParaRPr lang="en-US" sz="2400" dirty="0"/>
          </a:p>
        </p:txBody>
      </p:sp>
      <p:sp>
        <p:nvSpPr>
          <p:cNvPr id="217094" name="TextBox 1"/>
          <p:cNvSpPr txBox="1">
            <a:spLocks noChangeArrowheads="1"/>
          </p:cNvSpPr>
          <p:nvPr/>
        </p:nvSpPr>
        <p:spPr bwMode="auto">
          <a:xfrm>
            <a:off x="170969" y="6199105"/>
            <a:ext cx="400943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rgbClr val="46AA42"/>
                </a:solidFill>
                <a:latin typeface="Times New Roman" panose="02020603050405020304" pitchFamily="18" charset="0"/>
                <a:cs typeface="Arial" panose="020B0604020202020204" pitchFamily="34" charset="0"/>
              </a:defRPr>
            </a:lvl1pPr>
            <a:lvl2pPr marL="742950" indent="-285750">
              <a:defRPr sz="4000">
                <a:solidFill>
                  <a:srgbClr val="46AA42"/>
                </a:solidFill>
                <a:latin typeface="Times New Roman" panose="02020603050405020304" pitchFamily="18" charset="0"/>
                <a:cs typeface="Arial" panose="020B0604020202020204" pitchFamily="34" charset="0"/>
              </a:defRPr>
            </a:lvl2pPr>
            <a:lvl3pPr marL="1143000" indent="-228600">
              <a:defRPr sz="4000">
                <a:solidFill>
                  <a:srgbClr val="46AA42"/>
                </a:solidFill>
                <a:latin typeface="Times New Roman" panose="02020603050405020304" pitchFamily="18" charset="0"/>
                <a:cs typeface="Arial" panose="020B0604020202020204" pitchFamily="34" charset="0"/>
              </a:defRPr>
            </a:lvl3pPr>
            <a:lvl4pPr marL="1600200" indent="-228600">
              <a:defRPr sz="4000">
                <a:solidFill>
                  <a:srgbClr val="46AA42"/>
                </a:solidFill>
                <a:latin typeface="Times New Roman" panose="02020603050405020304" pitchFamily="18" charset="0"/>
                <a:cs typeface="Arial" panose="020B0604020202020204" pitchFamily="34" charset="0"/>
              </a:defRPr>
            </a:lvl4pPr>
            <a:lvl5pPr marL="2057400" indent="-228600">
              <a:defRPr sz="4000">
                <a:solidFill>
                  <a:srgbClr val="46AA4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9pPr>
          </a:lstStyle>
          <a:p>
            <a:pPr eaLnBrk="1" hangingPunct="1"/>
            <a:r>
              <a:rPr lang="en-US" altLang="en-US" sz="1000" dirty="0">
                <a:solidFill>
                  <a:schemeClr val="tx1"/>
                </a:solidFill>
                <a:latin typeface="Century Gothic" panose="020B0502020202020204" pitchFamily="34" charset="0"/>
                <a:ea typeface="ＭＳ Ｐゴシック" panose="020B0600070205080204" pitchFamily="34" charset="-128"/>
              </a:rPr>
              <a:t>*No recovery of basis if participant is sole proprietor or partner</a:t>
            </a:r>
          </a:p>
          <a:p>
            <a:pPr eaLnBrk="1" hangingPunct="1"/>
            <a:endParaRPr lang="en-US" altLang="en-US" dirty="0">
              <a:solidFill>
                <a:schemeClr val="tx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0692264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72D6EE-C7B6-8453-98A6-FB423851C11D}"/>
              </a:ext>
            </a:extLst>
          </p:cNvPr>
          <p:cNvSpPr txBox="1"/>
          <p:nvPr/>
        </p:nvSpPr>
        <p:spPr>
          <a:xfrm>
            <a:off x="491611" y="1213008"/>
            <a:ext cx="8444825" cy="4339650"/>
          </a:xfrm>
          <a:prstGeom prst="rect">
            <a:avLst/>
          </a:prstGeom>
          <a:noFill/>
        </p:spPr>
        <p:txBody>
          <a:bodyPr wrap="square" rtlCol="0">
            <a:spAutoFit/>
          </a:bodyPr>
          <a:lstStyle/>
          <a:p>
            <a:pPr marL="515938" indent="-515938">
              <a:spcBef>
                <a:spcPts val="1200"/>
              </a:spcBef>
              <a:spcAft>
                <a:spcPts val="1200"/>
              </a:spcAft>
            </a:pPr>
            <a:r>
              <a:rPr lang="en-US" sz="1800" b="1" i="0" dirty="0">
                <a:solidFill>
                  <a:schemeClr val="tx1"/>
                </a:solidFill>
                <a:effectLst/>
                <a:latin typeface="Century Gothic" panose="020B0502020202020204" pitchFamily="34" charset="0"/>
              </a:rPr>
              <a:t>GUARANTEES. </a:t>
            </a:r>
            <a:r>
              <a:rPr lang="en-US" sz="1800" b="0" i="0" dirty="0">
                <a:solidFill>
                  <a:schemeClr val="tx1"/>
                </a:solidFill>
                <a:effectLst/>
                <a:latin typeface="Century Gothic" panose="020B0502020202020204" pitchFamily="34" charset="0"/>
              </a:rPr>
              <a:t>A Fully Insured 412(e)(3) plan can provide substantial retirement benefits without market risk because benefits are funded based on the contract guarantees.</a:t>
            </a:r>
          </a:p>
          <a:p>
            <a:pPr marL="515938" indent="-515938">
              <a:spcBef>
                <a:spcPts val="1200"/>
              </a:spcBef>
              <a:spcAft>
                <a:spcPts val="1200"/>
              </a:spcAft>
            </a:pPr>
            <a:r>
              <a:rPr lang="en-US" sz="1800" b="1" i="0" dirty="0">
                <a:solidFill>
                  <a:schemeClr val="tx1"/>
                </a:solidFill>
                <a:effectLst/>
                <a:latin typeface="Century Gothic" panose="020B0502020202020204" pitchFamily="34" charset="0"/>
              </a:rPr>
              <a:t>LARGE DEDUCTIBLE CONTRIBUTIONS. </a:t>
            </a:r>
            <a:r>
              <a:rPr lang="en-US" sz="1800" b="0" i="0" dirty="0">
                <a:solidFill>
                  <a:schemeClr val="tx1"/>
                </a:solidFill>
                <a:effectLst/>
                <a:latin typeface="Century Gothic" panose="020B0502020202020204" pitchFamily="34" charset="0"/>
              </a:rPr>
              <a:t>Contributions are based solely on the guaranteed provisions of the level premium contracts and are generally larger for workers who are older and higher paid.</a:t>
            </a:r>
          </a:p>
          <a:p>
            <a:pPr marL="515938" indent="-515938">
              <a:spcBef>
                <a:spcPts val="1200"/>
              </a:spcBef>
              <a:spcAft>
                <a:spcPts val="1200"/>
              </a:spcAft>
            </a:pPr>
            <a:r>
              <a:rPr lang="en-US" sz="1800" b="1" i="0" dirty="0">
                <a:solidFill>
                  <a:schemeClr val="tx1"/>
                </a:solidFill>
                <a:effectLst/>
                <a:latin typeface="Century Gothic" panose="020B0502020202020204" pitchFamily="34" charset="0"/>
              </a:rPr>
              <a:t>SECURITY. </a:t>
            </a:r>
            <a:r>
              <a:rPr lang="en-US" sz="1800" b="0" i="0" dirty="0">
                <a:solidFill>
                  <a:schemeClr val="tx1"/>
                </a:solidFill>
                <a:effectLst/>
                <a:latin typeface="Century Gothic" panose="020B0502020202020204" pitchFamily="34" charset="0"/>
              </a:rPr>
              <a:t>Benefits at retirement are definitely determinable at any point in time and are guaranteed under the plan provisions and the funding contracts. </a:t>
            </a:r>
            <a:r>
              <a:rPr lang="en-US" sz="1800" dirty="0">
                <a:solidFill>
                  <a:schemeClr val="tx1"/>
                </a:solidFill>
                <a:latin typeface="Century Gothic" panose="020B0502020202020204" pitchFamily="34" charset="0"/>
              </a:rPr>
              <a:t>B</a:t>
            </a:r>
            <a:r>
              <a:rPr lang="en-US" sz="1800" b="0" i="0" dirty="0">
                <a:solidFill>
                  <a:schemeClr val="tx1"/>
                </a:solidFill>
                <a:effectLst/>
                <a:latin typeface="Century Gothic" panose="020B0502020202020204" pitchFamily="34" charset="0"/>
              </a:rPr>
              <a:t>enefits are generally fully protected from creditors under the Employee Retirement Income Security Act (ERISA).</a:t>
            </a:r>
          </a:p>
          <a:p>
            <a:pPr marL="515938" indent="-515938">
              <a:spcBef>
                <a:spcPts val="1200"/>
              </a:spcBef>
              <a:spcAft>
                <a:spcPts val="1200"/>
              </a:spcAft>
            </a:pPr>
            <a:r>
              <a:rPr lang="en-US" sz="1800" b="1" i="0" dirty="0">
                <a:solidFill>
                  <a:schemeClr val="tx1"/>
                </a:solidFill>
                <a:effectLst/>
                <a:latin typeface="Century Gothic" panose="020B0502020202020204" pitchFamily="34" charset="0"/>
              </a:rPr>
              <a:t>TAX ADVANTAGES. </a:t>
            </a:r>
            <a:r>
              <a:rPr lang="en-US" sz="1800" b="0" i="0" dirty="0">
                <a:solidFill>
                  <a:schemeClr val="tx1"/>
                </a:solidFill>
                <a:effectLst/>
                <a:latin typeface="Century Gothic" panose="020B0502020202020204" pitchFamily="34" charset="0"/>
              </a:rPr>
              <a:t>Contributions are fully tax deductible to the employer and benefits accrue on a tax-deferred basis.</a:t>
            </a:r>
            <a:endParaRPr lang="en-US" sz="1800" dirty="0">
              <a:solidFill>
                <a:schemeClr val="tx1"/>
              </a:solidFill>
            </a:endParaRPr>
          </a:p>
        </p:txBody>
      </p:sp>
      <p:sp>
        <p:nvSpPr>
          <p:cNvPr id="7" name="TextBox 6">
            <a:extLst>
              <a:ext uri="{FF2B5EF4-FFF2-40B4-BE49-F238E27FC236}">
                <a16:creationId xmlns:a16="http://schemas.microsoft.com/office/drawing/2014/main" id="{A85AF74B-7198-1879-EC14-87BFB5089242}"/>
              </a:ext>
            </a:extLst>
          </p:cNvPr>
          <p:cNvSpPr txBox="1"/>
          <p:nvPr/>
        </p:nvSpPr>
        <p:spPr>
          <a:xfrm>
            <a:off x="491613" y="0"/>
            <a:ext cx="5424690" cy="646331"/>
          </a:xfrm>
          <a:prstGeom prst="rect">
            <a:avLst/>
          </a:prstGeom>
          <a:noFill/>
        </p:spPr>
        <p:txBody>
          <a:bodyPr wrap="none" rtlCol="0">
            <a:spAutoFit/>
          </a:bodyPr>
          <a:lstStyle/>
          <a:p>
            <a:r>
              <a:rPr lang="en-US" sz="3600" b="1" i="0" cap="small"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Why Adopt a 412(e)(3) Plan?</a:t>
            </a:r>
            <a:endParaRPr lang="en-US" b="1" dirty="0"/>
          </a:p>
        </p:txBody>
      </p:sp>
    </p:spTree>
    <p:extLst>
      <p:ext uri="{BB962C8B-B14F-4D97-AF65-F5344CB8AC3E}">
        <p14:creationId xmlns:p14="http://schemas.microsoft.com/office/powerpoint/2010/main" val="377534495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DA19CA22-217E-47DF-B571-DD6985962709}"/>
              </a:ext>
            </a:extLst>
          </p:cNvPr>
          <p:cNvSpPr>
            <a:spLocks noGrp="1" noChangeArrowheads="1"/>
          </p:cNvSpPr>
          <p:nvPr>
            <p:ph type="title" idx="4294967295"/>
          </p:nvPr>
        </p:nvSpPr>
        <p:spPr>
          <a:xfrm>
            <a:off x="-1091381" y="97196"/>
            <a:ext cx="7697788" cy="6397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altLang="en-US" sz="3600" b="1" cap="small"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a:t>
            </a:r>
            <a:r>
              <a:rPr lang="en-US" altLang="en-US" sz="3600" b="1" cap="small"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hat Could Go Right?</a:t>
            </a:r>
            <a:endParaRPr altLang="en-US" sz="3600" b="1" cap="small"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8051" name="Rectangle 3">
            <a:extLst>
              <a:ext uri="{FF2B5EF4-FFF2-40B4-BE49-F238E27FC236}">
                <a16:creationId xmlns:a16="http://schemas.microsoft.com/office/drawing/2014/main" id="{E9069937-A895-44A2-92A8-E614A1217361}"/>
              </a:ext>
            </a:extLst>
          </p:cNvPr>
          <p:cNvSpPr>
            <a:spLocks noGrp="1" noChangeArrowheads="1"/>
          </p:cNvSpPr>
          <p:nvPr>
            <p:ph type="body" sz="quarter" idx="4294967295"/>
          </p:nvPr>
        </p:nvSpPr>
        <p:spPr bwMode="auto">
          <a:xfrm>
            <a:off x="429418" y="1081855"/>
            <a:ext cx="8285163" cy="3657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114300" lvl="1" indent="0" eaLnBrk="1" hangingPunct="1">
              <a:spcBef>
                <a:spcPts val="1200"/>
              </a:spcBef>
              <a:spcAft>
                <a:spcPts val="600"/>
              </a:spcAft>
              <a:buClr>
                <a:schemeClr val="tx2"/>
              </a:buClr>
              <a:buFont typeface="Arial" panose="020B0604020202020204" pitchFamily="34" charset="0"/>
              <a:buNone/>
              <a:defRPr/>
            </a:pPr>
            <a:r>
              <a:rPr lang="en-US" sz="2400" dirty="0">
                <a:latin typeface="Century Gothic" pitchFamily="34" charset="0"/>
                <a:ea typeface="ＭＳ Ｐゴシック" charset="-128"/>
              </a:rPr>
              <a:t>You could</a:t>
            </a:r>
          </a:p>
          <a:p>
            <a:pPr marL="857250" lvl="2" indent="-342900" eaLnBrk="1" hangingPunct="1">
              <a:spcBef>
                <a:spcPts val="1200"/>
              </a:spcBef>
              <a:spcAft>
                <a:spcPts val="600"/>
              </a:spcAft>
              <a:buClr>
                <a:srgbClr val="000066"/>
              </a:buClr>
              <a:buFont typeface="Wingdings 3" pitchFamily="18" charset="2"/>
              <a:buChar char=""/>
              <a:defRPr/>
            </a:pPr>
            <a:r>
              <a:rPr lang="en-US" sz="2000" dirty="0">
                <a:latin typeface="Century Gothic" pitchFamily="34" charset="0"/>
                <a:ea typeface="ＭＳ Ｐゴシック" charset="-128"/>
              </a:rPr>
              <a:t>Preserve what you have built </a:t>
            </a:r>
          </a:p>
          <a:p>
            <a:pPr marL="857250" lvl="2" indent="-342900" eaLnBrk="1" hangingPunct="1">
              <a:spcBef>
                <a:spcPts val="1200"/>
              </a:spcBef>
              <a:spcAft>
                <a:spcPts val="600"/>
              </a:spcAft>
              <a:buClr>
                <a:srgbClr val="000066"/>
              </a:buClr>
              <a:buFont typeface="Wingdings 3" pitchFamily="18" charset="2"/>
              <a:buChar char=""/>
              <a:defRPr/>
            </a:pPr>
            <a:r>
              <a:rPr lang="en-US" sz="2000" dirty="0">
                <a:latin typeface="Century Gothic" pitchFamily="34" charset="0"/>
                <a:ea typeface="ＭＳ Ｐゴシック" charset="-128"/>
              </a:rPr>
              <a:t>Find the retirement life you want</a:t>
            </a:r>
          </a:p>
          <a:p>
            <a:pPr marL="857250" lvl="2" indent="-342900" eaLnBrk="1" hangingPunct="1">
              <a:spcBef>
                <a:spcPts val="1200"/>
              </a:spcBef>
              <a:spcAft>
                <a:spcPts val="600"/>
              </a:spcAft>
              <a:buClr>
                <a:srgbClr val="000066"/>
              </a:buClr>
              <a:buFont typeface="Wingdings 3" pitchFamily="18" charset="2"/>
              <a:buChar char=""/>
              <a:defRPr/>
            </a:pPr>
            <a:r>
              <a:rPr lang="en-US" sz="2000" dirty="0">
                <a:latin typeface="Century Gothic" pitchFamily="34" charset="0"/>
                <a:ea typeface="ＭＳ Ｐゴシック" charset="-128"/>
              </a:rPr>
              <a:t>Protect your assets from catastrophic loss</a:t>
            </a:r>
          </a:p>
          <a:p>
            <a:pPr marL="342900" lvl="1" indent="-228600" eaLnBrk="1" hangingPunct="1">
              <a:lnSpc>
                <a:spcPct val="120000"/>
              </a:lnSpc>
              <a:buClr>
                <a:srgbClr val="6A737B"/>
              </a:buClr>
              <a:buFont typeface="Wingdings 3" pitchFamily="18" charset="2"/>
              <a:buChar char=""/>
              <a:defRPr/>
            </a:pPr>
            <a:endParaRPr lang="en-US" sz="1200" dirty="0">
              <a:solidFill>
                <a:srgbClr val="6A737B"/>
              </a:solidFill>
              <a:latin typeface="Century Gothic" pitchFamily="34" charset="0"/>
              <a:ea typeface="ＭＳ Ｐゴシック" charset="-128"/>
            </a:endParaRPr>
          </a:p>
        </p:txBody>
      </p:sp>
      <p:sp>
        <p:nvSpPr>
          <p:cNvPr id="144388" name="Slide Number Placeholder 5">
            <a:extLst>
              <a:ext uri="{FF2B5EF4-FFF2-40B4-BE49-F238E27FC236}">
                <a16:creationId xmlns:a16="http://schemas.microsoft.com/office/drawing/2014/main" id="{E9499988-B473-41AE-80EC-B8D82D7E3B09}"/>
              </a:ext>
            </a:extLst>
          </p:cNvPr>
          <p:cNvSpPr>
            <a:spLocks noGrp="1"/>
          </p:cNvSpPr>
          <p:nvPr>
            <p:ph type="sldNum" sz="quarter" idx="4294967295"/>
          </p:nvPr>
        </p:nvSpPr>
        <p:spPr bwMode="auto">
          <a:xfrm>
            <a:off x="4233863" y="6356350"/>
            <a:ext cx="49101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defRPr sz="4000">
                <a:solidFill>
                  <a:srgbClr val="46AA42"/>
                </a:solidFill>
                <a:latin typeface="Times New Roman" panose="02020603050405020304" pitchFamily="18" charset="0"/>
              </a:defRPr>
            </a:lvl1pPr>
            <a:lvl2pPr marL="742950" indent="-285750">
              <a:lnSpc>
                <a:spcPct val="85000"/>
              </a:lnSpc>
              <a:defRPr sz="4000">
                <a:solidFill>
                  <a:srgbClr val="46AA42"/>
                </a:solidFill>
                <a:latin typeface="Times New Roman" panose="02020603050405020304" pitchFamily="18" charset="0"/>
              </a:defRPr>
            </a:lvl2pPr>
            <a:lvl3pPr marL="1143000" indent="-228600">
              <a:lnSpc>
                <a:spcPct val="85000"/>
              </a:lnSpc>
              <a:defRPr sz="4000">
                <a:solidFill>
                  <a:srgbClr val="46AA42"/>
                </a:solidFill>
                <a:latin typeface="Times New Roman" panose="02020603050405020304" pitchFamily="18" charset="0"/>
              </a:defRPr>
            </a:lvl3pPr>
            <a:lvl4pPr marL="1600200" indent="-228600">
              <a:lnSpc>
                <a:spcPct val="85000"/>
              </a:lnSpc>
              <a:defRPr sz="4000">
                <a:solidFill>
                  <a:srgbClr val="46AA42"/>
                </a:solidFill>
                <a:latin typeface="Times New Roman" panose="02020603050405020304" pitchFamily="18" charset="0"/>
              </a:defRPr>
            </a:lvl4pPr>
            <a:lvl5pPr marL="2057400" indent="-228600">
              <a:lnSpc>
                <a:spcPct val="85000"/>
              </a:lnSpc>
              <a:defRPr sz="4000">
                <a:solidFill>
                  <a:srgbClr val="46AA42"/>
                </a:solidFill>
                <a:latin typeface="Times New Roman" panose="02020603050405020304" pitchFamily="18" charset="0"/>
              </a:defRPr>
            </a:lvl5pPr>
            <a:lvl6pPr marL="2514600" indent="-228600" eaLnBrk="0" fontAlgn="base" hangingPunct="0">
              <a:lnSpc>
                <a:spcPct val="85000"/>
              </a:lnSpc>
              <a:spcBef>
                <a:spcPct val="0"/>
              </a:spcBef>
              <a:spcAft>
                <a:spcPct val="0"/>
              </a:spcAft>
              <a:defRPr sz="4000">
                <a:solidFill>
                  <a:srgbClr val="46AA42"/>
                </a:solidFill>
                <a:latin typeface="Times New Roman" panose="02020603050405020304" pitchFamily="18" charset="0"/>
              </a:defRPr>
            </a:lvl6pPr>
            <a:lvl7pPr marL="2971800" indent="-228600" eaLnBrk="0" fontAlgn="base" hangingPunct="0">
              <a:lnSpc>
                <a:spcPct val="85000"/>
              </a:lnSpc>
              <a:spcBef>
                <a:spcPct val="0"/>
              </a:spcBef>
              <a:spcAft>
                <a:spcPct val="0"/>
              </a:spcAft>
              <a:defRPr sz="4000">
                <a:solidFill>
                  <a:srgbClr val="46AA42"/>
                </a:solidFill>
                <a:latin typeface="Times New Roman" panose="02020603050405020304" pitchFamily="18" charset="0"/>
              </a:defRPr>
            </a:lvl7pPr>
            <a:lvl8pPr marL="3429000" indent="-228600" eaLnBrk="0" fontAlgn="base" hangingPunct="0">
              <a:lnSpc>
                <a:spcPct val="85000"/>
              </a:lnSpc>
              <a:spcBef>
                <a:spcPct val="0"/>
              </a:spcBef>
              <a:spcAft>
                <a:spcPct val="0"/>
              </a:spcAft>
              <a:defRPr sz="4000">
                <a:solidFill>
                  <a:srgbClr val="46AA42"/>
                </a:solidFill>
                <a:latin typeface="Times New Roman" panose="02020603050405020304" pitchFamily="18" charset="0"/>
              </a:defRPr>
            </a:lvl8pPr>
            <a:lvl9pPr marL="3886200" indent="-228600" eaLnBrk="0" fontAlgn="base" hangingPunct="0">
              <a:lnSpc>
                <a:spcPct val="85000"/>
              </a:lnSpc>
              <a:spcBef>
                <a:spcPct val="0"/>
              </a:spcBef>
              <a:spcAft>
                <a:spcPct val="0"/>
              </a:spcAft>
              <a:defRPr sz="4000">
                <a:solidFill>
                  <a:srgbClr val="46AA42"/>
                </a:solidFill>
                <a:latin typeface="Times New Roman" panose="02020603050405020304" pitchFamily="18" charset="0"/>
              </a:defRPr>
            </a:lvl9pPr>
          </a:lstStyle>
          <a:p>
            <a:pPr algn="l"/>
            <a:fld id="{15743E90-4849-4BD2-BC7D-690F69E832DF}" type="slidenum">
              <a:rPr lang="en-US" altLang="en-US" sz="1200">
                <a:solidFill>
                  <a:srgbClr val="898989"/>
                </a:solidFill>
                <a:latin typeface="Arial" panose="020B0604020202020204" pitchFamily="34" charset="0"/>
              </a:rPr>
              <a:pPr algn="l"/>
              <a:t>12</a:t>
            </a:fld>
            <a:endParaRPr lang="en-US" altLang="en-US" sz="1200" dirty="0">
              <a:solidFill>
                <a:srgbClr val="898989"/>
              </a:solidFill>
              <a:latin typeface="Arial" panose="020B0604020202020204" pitchFamily="34" charset="0"/>
            </a:endParaRPr>
          </a:p>
        </p:txBody>
      </p:sp>
      <p:pic>
        <p:nvPicPr>
          <p:cNvPr id="4" name="Picture 3">
            <a:extLst>
              <a:ext uri="{FF2B5EF4-FFF2-40B4-BE49-F238E27FC236}">
                <a16:creationId xmlns:a16="http://schemas.microsoft.com/office/drawing/2014/main" id="{D812FD0E-FD2F-7597-49DD-69381D08D86E}"/>
              </a:ext>
            </a:extLst>
          </p:cNvPr>
          <p:cNvPicPr>
            <a:picLocks noChangeAspect="1"/>
          </p:cNvPicPr>
          <p:nvPr/>
        </p:nvPicPr>
        <p:blipFill>
          <a:blip r:embed="rId2"/>
          <a:stretch>
            <a:fillRect/>
          </a:stretch>
        </p:blipFill>
        <p:spPr>
          <a:xfrm>
            <a:off x="2218960" y="3429000"/>
            <a:ext cx="4029805" cy="2743438"/>
          </a:xfrm>
          <a:prstGeom prst="rect">
            <a:avLst/>
          </a:prstGeom>
          <a:ln w="9525">
            <a:noFill/>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0" y="6459538"/>
            <a:ext cx="6550025" cy="365125"/>
          </a:xfrm>
        </p:spPr>
        <p:txBody>
          <a:bodyPr/>
          <a:lstStyle/>
          <a:p>
            <a:r>
              <a:rPr lang="en-US" dirty="0">
                <a:solidFill>
                  <a:schemeClr val="bg1"/>
                </a:solidFill>
              </a:rPr>
              <a:t>For financial professional use only. Not for use with the public.</a:t>
            </a:r>
          </a:p>
        </p:txBody>
      </p:sp>
      <p:sp>
        <p:nvSpPr>
          <p:cNvPr id="140298" name="Slide Number Placeholder 5"/>
          <p:cNvSpPr>
            <a:spLocks noGrp="1"/>
          </p:cNvSpPr>
          <p:nvPr>
            <p:ph type="sldNum" sz="quarter" idx="4294967295"/>
          </p:nvPr>
        </p:nvSpPr>
        <p:spPr bwMode="auto">
          <a:xfrm>
            <a:off x="8159750" y="6459538"/>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ヒラギノ角ゴ Pro W3" pitchFamily="96" charset="-128"/>
              </a:defRPr>
            </a:lvl1pPr>
            <a:lvl2pPr marL="742950" indent="-285750" defTabSz="457200">
              <a:defRPr>
                <a:solidFill>
                  <a:schemeClr val="tx1"/>
                </a:solidFill>
                <a:latin typeface="Arial" panose="020B0604020202020204" pitchFamily="34" charset="0"/>
                <a:ea typeface="ヒラギノ角ゴ Pro W3" pitchFamily="96" charset="-128"/>
              </a:defRPr>
            </a:lvl2pPr>
            <a:lvl3pPr marL="1143000" indent="-228600" defTabSz="457200">
              <a:defRPr>
                <a:solidFill>
                  <a:schemeClr val="tx1"/>
                </a:solidFill>
                <a:latin typeface="Arial" panose="020B0604020202020204" pitchFamily="34" charset="0"/>
                <a:ea typeface="ヒラギノ角ゴ Pro W3" pitchFamily="96" charset="-128"/>
              </a:defRPr>
            </a:lvl3pPr>
            <a:lvl4pPr marL="1600200" indent="-228600" defTabSz="457200">
              <a:defRPr>
                <a:solidFill>
                  <a:schemeClr val="tx1"/>
                </a:solidFill>
                <a:latin typeface="Arial" panose="020B0604020202020204" pitchFamily="34" charset="0"/>
                <a:ea typeface="ヒラギノ角ゴ Pro W3" pitchFamily="96" charset="-128"/>
              </a:defRPr>
            </a:lvl4pPr>
            <a:lvl5pPr marL="2057400" indent="-228600" defTabSz="457200">
              <a:defRPr>
                <a:solidFill>
                  <a:schemeClr val="tx1"/>
                </a:solidFill>
                <a:latin typeface="Arial" panose="020B0604020202020204" pitchFamily="34" charset="0"/>
                <a:ea typeface="ヒラギノ角ゴ Pro W3" pitchFamily="96"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96"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96"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96"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96"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2EBC815-0E42-436A-A271-F5625F2FB2F2}"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5" name="Rectangle 2"/>
          <p:cNvSpPr>
            <a:spLocks noGrp="1"/>
          </p:cNvSpPr>
          <p:nvPr>
            <p:ph type="title" idx="4294967295"/>
          </p:nvPr>
        </p:nvSpPr>
        <p:spPr>
          <a:xfrm>
            <a:off x="330200" y="-337073"/>
            <a:ext cx="9144000" cy="14493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a:defRPr/>
            </a:pPr>
            <a:r>
              <a:rPr lang="en-US" sz="3600" b="1" cap="small" dirty="0">
                <a:solidFill>
                  <a:schemeClr val="bg1"/>
                </a:solidFill>
                <a:latin typeface="Calibri Light" panose="020F0302020204030204" pitchFamily="34" charset="0"/>
                <a:cs typeface="Calibri Light" panose="020F0302020204030204" pitchFamily="34" charset="0"/>
              </a:rPr>
              <a:t>Want to Know More?</a:t>
            </a:r>
            <a:endParaRPr lang="en-US" altLang="en-US" sz="3600" b="1" cap="all" dirty="0">
              <a:solidFill>
                <a:schemeClr val="bg1"/>
              </a:solidFill>
              <a:cs typeface="Century Gothic" pitchFamily="34" charset="0"/>
            </a:endParaRPr>
          </a:p>
        </p:txBody>
      </p:sp>
      <p:sp>
        <p:nvSpPr>
          <p:cNvPr id="3" name="TextBox 2"/>
          <p:cNvSpPr txBox="1"/>
          <p:nvPr/>
        </p:nvSpPr>
        <p:spPr>
          <a:xfrm>
            <a:off x="444500" y="8010525"/>
            <a:ext cx="4457700" cy="157003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Arial" panose="020B0604020202020204" pitchFamily="34" charset="0"/>
              </a:rPr>
              <a:t>To order a copy visit </a:t>
            </a:r>
            <a:r>
              <a:rPr kumimoji="0" lang="en-US" sz="1400" b="0" i="0" u="sng"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Arial" panose="020B0604020202020204" pitchFamily="34" charset="0"/>
              </a:rPr>
              <a:t>http://www.pentegra.com/expertise/talk-to-an-expert/mary-read/index.html</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38" y="3058729"/>
            <a:ext cx="1856918" cy="2750667"/>
          </a:xfrm>
          <a:prstGeom prst="rect">
            <a:avLst/>
          </a:prstGeom>
          <a:ln>
            <a:solidFill>
              <a:schemeClr val="tx1"/>
            </a:solidFill>
          </a:ln>
        </p:spPr>
      </p:pic>
      <p:sp>
        <p:nvSpPr>
          <p:cNvPr id="7" name="Rectangle 6"/>
          <p:cNvSpPr/>
          <p:nvPr/>
        </p:nvSpPr>
        <p:spPr>
          <a:xfrm>
            <a:off x="270407" y="5930071"/>
            <a:ext cx="2822975"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412(e)(3)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Safe. Stable. Secure.</a:t>
            </a:r>
            <a:endParaRPr kumimoji="0" lang="en-US" sz="1400" b="0" i="0" u="none" strike="noStrike" kern="1200" cap="none" spc="0" normalizeH="0" baseline="0" noProof="0" dirty="0">
              <a:ln>
                <a:noFill/>
              </a:ln>
              <a:solidFill>
                <a:schemeClr val="tx1"/>
              </a:solidFill>
              <a:effectLst/>
              <a:uLnTx/>
              <a:uFillTx/>
              <a:ea typeface="+mn-ea"/>
              <a:cs typeface="Arial" panose="020B0604020202020204" pitchFamily="34" charset="0"/>
            </a:endParaRPr>
          </a:p>
        </p:txBody>
      </p:sp>
      <p:sp>
        <p:nvSpPr>
          <p:cNvPr id="8" name="TextBox 7">
            <a:extLst>
              <a:ext uri="{FF2B5EF4-FFF2-40B4-BE49-F238E27FC236}">
                <a16:creationId xmlns:a16="http://schemas.microsoft.com/office/drawing/2014/main" id="{77AFCEC8-4237-5696-B73C-B7D3D0F12222}"/>
              </a:ext>
            </a:extLst>
          </p:cNvPr>
          <p:cNvSpPr txBox="1"/>
          <p:nvPr/>
        </p:nvSpPr>
        <p:spPr>
          <a:xfrm>
            <a:off x="958510" y="1232990"/>
            <a:ext cx="3613490" cy="461665"/>
          </a:xfrm>
          <a:prstGeom prst="rect">
            <a:avLst/>
          </a:prstGeom>
          <a:noFill/>
        </p:spPr>
        <p:txBody>
          <a:bodyPr wrap="none" rtlCol="0">
            <a:spAutoFit/>
          </a:bodyPr>
          <a:lstStyle/>
          <a:p>
            <a:r>
              <a:rPr lang="en-US" sz="2400" dirty="0">
                <a:solidFill>
                  <a:srgbClr val="000066"/>
                </a:solidFill>
                <a:latin typeface="Century Gothic" panose="020B0502020202020204" pitchFamily="34" charset="0"/>
              </a:rPr>
              <a:t>Insert your contact info</a:t>
            </a:r>
          </a:p>
        </p:txBody>
      </p:sp>
    </p:spTree>
    <p:extLst>
      <p:ext uri="{BB962C8B-B14F-4D97-AF65-F5344CB8AC3E}">
        <p14:creationId xmlns:p14="http://schemas.microsoft.com/office/powerpoint/2010/main" val="137341772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85CA-5B1F-7553-02A6-7438FC7C1C32}"/>
              </a:ext>
            </a:extLst>
          </p:cNvPr>
          <p:cNvSpPr>
            <a:spLocks noGrp="1"/>
          </p:cNvSpPr>
          <p:nvPr>
            <p:ph type="title" idx="4294967295"/>
          </p:nvPr>
        </p:nvSpPr>
        <p:spPr>
          <a:xfrm>
            <a:off x="457200" y="-482293"/>
            <a:ext cx="8229600" cy="1143000"/>
          </a:xfrm>
        </p:spPr>
        <p:txBody>
          <a:bodyPr>
            <a:normAutofit fontScale="90000"/>
          </a:bodyPr>
          <a:lstStyle/>
          <a:p>
            <a:pPr algn="l"/>
            <a:br>
              <a:rPr lang="en-US" dirty="0"/>
            </a:br>
            <a:r>
              <a:rPr lang="en-US" sz="4000" b="1" cap="small" dirty="0">
                <a:solidFill>
                  <a:schemeClr val="bg1"/>
                </a:solidFill>
                <a:latin typeface="Calibri Light" panose="020F0302020204030204" pitchFamily="34" charset="0"/>
                <a:cs typeface="Calibri Light" panose="020F0302020204030204" pitchFamily="34" charset="0"/>
              </a:rPr>
              <a:t>Maximizing Deductions</a:t>
            </a:r>
          </a:p>
        </p:txBody>
      </p:sp>
      <p:sp>
        <p:nvSpPr>
          <p:cNvPr id="4" name="Subtitle 2">
            <a:extLst>
              <a:ext uri="{FF2B5EF4-FFF2-40B4-BE49-F238E27FC236}">
                <a16:creationId xmlns:a16="http://schemas.microsoft.com/office/drawing/2014/main" id="{07B01F66-5F26-7CD8-BC63-6D603076C1F7}"/>
              </a:ext>
            </a:extLst>
          </p:cNvPr>
          <p:cNvSpPr txBox="1">
            <a:spLocks/>
          </p:cNvSpPr>
          <p:nvPr/>
        </p:nvSpPr>
        <p:spPr>
          <a:xfrm>
            <a:off x="773471" y="1083732"/>
            <a:ext cx="7391400" cy="469053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1200"/>
              </a:spcBef>
              <a:buNone/>
            </a:pPr>
            <a:r>
              <a:rPr lang="en-US" sz="2600" b="1" dirty="0">
                <a:latin typeface="Century Gothic" panose="020B0502020202020204" pitchFamily="34" charset="0"/>
              </a:rPr>
              <a:t>Defined Benefit Plans</a:t>
            </a:r>
          </a:p>
          <a:p>
            <a:pPr lvl="1">
              <a:spcBef>
                <a:spcPts val="1200"/>
              </a:spcBef>
              <a:buClr>
                <a:srgbClr val="00005C"/>
              </a:buClr>
              <a:buFont typeface="Wingdings" panose="05000000000000000000" pitchFamily="2" charset="2"/>
              <a:buChar char="§"/>
            </a:pPr>
            <a:r>
              <a:rPr lang="en-US" sz="2600" dirty="0">
                <a:latin typeface="Century Gothic" panose="020B0502020202020204" pitchFamily="34" charset="0"/>
              </a:rPr>
              <a:t>Large Deductible Contributions</a:t>
            </a:r>
          </a:p>
          <a:p>
            <a:pPr lvl="1">
              <a:spcBef>
                <a:spcPts val="1200"/>
              </a:spcBef>
              <a:buClr>
                <a:srgbClr val="00005C"/>
              </a:buClr>
              <a:buFont typeface="Wingdings" panose="05000000000000000000" pitchFamily="2" charset="2"/>
              <a:buChar char="§"/>
            </a:pPr>
            <a:r>
              <a:rPr lang="en-US" sz="2600" dirty="0">
                <a:latin typeface="Century Gothic" panose="020B0502020202020204" pitchFamily="34" charset="0"/>
              </a:rPr>
              <a:t>Retirement Savings in excess of $3 million</a:t>
            </a:r>
          </a:p>
          <a:p>
            <a:pPr lvl="1">
              <a:spcBef>
                <a:spcPts val="1200"/>
              </a:spcBef>
              <a:buClr>
                <a:srgbClr val="00005C"/>
              </a:buClr>
              <a:buFont typeface="Wingdings" panose="05000000000000000000" pitchFamily="2" charset="2"/>
              <a:buChar char="§"/>
            </a:pPr>
            <a:r>
              <a:rPr lang="en-US" sz="2600" dirty="0">
                <a:latin typeface="Century Gothic" panose="020B0502020202020204" pitchFamily="34" charset="0"/>
              </a:rPr>
              <a:t>Creditor Protection</a:t>
            </a:r>
          </a:p>
          <a:p>
            <a:pPr lvl="2"/>
            <a:endParaRPr lang="en-US" sz="2600" dirty="0">
              <a:latin typeface="Century Gothic" panose="020B0502020202020204" pitchFamily="34" charset="0"/>
            </a:endParaRPr>
          </a:p>
          <a:p>
            <a:pPr marL="342900" lvl="1" indent="0">
              <a:buNone/>
            </a:pPr>
            <a:endParaRPr lang="en-US" sz="2600" dirty="0">
              <a:latin typeface="Century Gothic" panose="020B0502020202020204" pitchFamily="34" charset="0"/>
            </a:endParaRPr>
          </a:p>
          <a:p>
            <a:pPr lvl="1"/>
            <a:endParaRPr lang="en-US" sz="2600" dirty="0">
              <a:latin typeface="Century Gothic" panose="020B0502020202020204" pitchFamily="34" charset="0"/>
            </a:endParaRPr>
          </a:p>
          <a:p>
            <a:endParaRPr lang="en-US" sz="2600" dirty="0">
              <a:latin typeface="Century Gothic" panose="020B0502020202020204" pitchFamily="34" charset="0"/>
            </a:endParaRPr>
          </a:p>
          <a:p>
            <a:endParaRPr lang="en-US" dirty="0"/>
          </a:p>
        </p:txBody>
      </p:sp>
      <p:sp>
        <p:nvSpPr>
          <p:cNvPr id="5" name="TextBox 4">
            <a:extLst>
              <a:ext uri="{FF2B5EF4-FFF2-40B4-BE49-F238E27FC236}">
                <a16:creationId xmlns:a16="http://schemas.microsoft.com/office/drawing/2014/main" id="{6C8FFD63-7AE7-4CB2-8F5F-CD2191DAD595}"/>
              </a:ext>
            </a:extLst>
          </p:cNvPr>
          <p:cNvSpPr txBox="1"/>
          <p:nvPr/>
        </p:nvSpPr>
        <p:spPr>
          <a:xfrm>
            <a:off x="8711381" y="6459538"/>
            <a:ext cx="325730" cy="246221"/>
          </a:xfrm>
          <a:prstGeom prst="rect">
            <a:avLst/>
          </a:prstGeom>
          <a:noFill/>
        </p:spPr>
        <p:txBody>
          <a:bodyPr wrap="none" rtlCol="0">
            <a:spAutoFit/>
          </a:bodyPr>
          <a:lstStyle/>
          <a:p>
            <a:fld id="{878F7A73-D085-410A-A5F4-F19CE0722DF2}" type="slidenum">
              <a:rPr lang="en-US" sz="1000" smtClean="0">
                <a:solidFill>
                  <a:schemeClr val="tx1"/>
                </a:solidFill>
                <a:latin typeface="Century Gothic" panose="020B0502020202020204" pitchFamily="34" charset="0"/>
              </a:rPr>
              <a:t>2</a:t>
            </a:fld>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5606442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bwMode="auto">
          <a:xfrm>
            <a:off x="-314632" y="54512"/>
            <a:ext cx="77724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600" b="1" cap="small" dirty="0">
                <a:solidFill>
                  <a:schemeClr val="bg1"/>
                </a:solidFill>
                <a:latin typeface="Calibri Light" panose="020F0302020204030204" pitchFamily="34" charset="0"/>
                <a:cs typeface="Calibri Light" panose="020F0302020204030204" pitchFamily="34" charset="0"/>
              </a:rPr>
              <a:t>Traditional Defined Benefit Plan</a:t>
            </a:r>
          </a:p>
        </p:txBody>
      </p:sp>
      <p:graphicFrame>
        <p:nvGraphicFramePr>
          <p:cNvPr id="7" name="Chart 6"/>
          <p:cNvGraphicFramePr>
            <a:graphicFrameLocks/>
          </p:cNvGraphicFramePr>
          <p:nvPr>
            <p:extLst>
              <p:ext uri="{D42A27DB-BD31-4B8C-83A1-F6EECF244321}">
                <p14:modId xmlns:p14="http://schemas.microsoft.com/office/powerpoint/2010/main" val="2974699667"/>
              </p:ext>
            </p:extLst>
          </p:nvPr>
        </p:nvGraphicFramePr>
        <p:xfrm>
          <a:off x="4562164" y="2034351"/>
          <a:ext cx="4571999" cy="37022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67588" y="975476"/>
            <a:ext cx="5100435" cy="769441"/>
          </a:xfrm>
          <a:prstGeom prst="rect">
            <a:avLst/>
          </a:prstGeom>
          <a:noFill/>
        </p:spPr>
        <p:txBody>
          <a:bodyPr wrap="none" rtlCol="0">
            <a:spAutoFit/>
          </a:bodyPr>
          <a:lstStyle/>
          <a:p>
            <a:r>
              <a:rPr lang="en-US" sz="4400" b="1" cap="small" dirty="0">
                <a:solidFill>
                  <a:schemeClr val="tx1"/>
                </a:solidFill>
                <a:latin typeface="Calibri Light" panose="020F0302020204030204" pitchFamily="34" charset="0"/>
              </a:rPr>
              <a:t>How Big a Deduction?</a:t>
            </a:r>
          </a:p>
        </p:txBody>
      </p:sp>
      <p:graphicFrame>
        <p:nvGraphicFramePr>
          <p:cNvPr id="11" name="Chart 10">
            <a:extLst>
              <a:ext uri="{FF2B5EF4-FFF2-40B4-BE49-F238E27FC236}">
                <a16:creationId xmlns:a16="http://schemas.microsoft.com/office/drawing/2014/main" id="{54BB264E-4279-485D-87C4-CDFCB8006B90}"/>
              </a:ext>
            </a:extLst>
          </p:cNvPr>
          <p:cNvGraphicFramePr>
            <a:graphicFrameLocks/>
          </p:cNvGraphicFramePr>
          <p:nvPr>
            <p:extLst>
              <p:ext uri="{D42A27DB-BD31-4B8C-83A1-F6EECF244321}">
                <p14:modId xmlns:p14="http://schemas.microsoft.com/office/powerpoint/2010/main" val="3605756247"/>
              </p:ext>
            </p:extLst>
          </p:nvPr>
        </p:nvGraphicFramePr>
        <p:xfrm>
          <a:off x="-93405" y="2001982"/>
          <a:ext cx="6041919" cy="3903420"/>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6F4FB7F9-2A47-4954-8FEF-297A008E40B7}"/>
              </a:ext>
            </a:extLst>
          </p:cNvPr>
          <p:cNvCxnSpPr/>
          <p:nvPr/>
        </p:nvCxnSpPr>
        <p:spPr>
          <a:xfrm>
            <a:off x="4739148" y="1913729"/>
            <a:ext cx="0" cy="405445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EE0C09-EB0F-44A0-AD55-E5E1560FA1CB}"/>
              </a:ext>
            </a:extLst>
          </p:cNvPr>
          <p:cNvSpPr txBox="1"/>
          <p:nvPr/>
        </p:nvSpPr>
        <p:spPr>
          <a:xfrm>
            <a:off x="8711381" y="6459538"/>
            <a:ext cx="325730" cy="246221"/>
          </a:xfrm>
          <a:prstGeom prst="rect">
            <a:avLst/>
          </a:prstGeom>
          <a:noFill/>
        </p:spPr>
        <p:txBody>
          <a:bodyPr wrap="none" rtlCol="0">
            <a:spAutoFit/>
          </a:bodyPr>
          <a:lstStyle/>
          <a:p>
            <a:fld id="{878F7A73-D085-410A-A5F4-F19CE0722DF2}" type="slidenum">
              <a:rPr lang="en-US" sz="1000" smtClean="0">
                <a:solidFill>
                  <a:schemeClr val="tx1"/>
                </a:solidFill>
                <a:latin typeface="Century Gothic" panose="020B0502020202020204" pitchFamily="34" charset="0"/>
              </a:rPr>
              <a:t>3</a:t>
            </a:fld>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9376879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a:xfrm>
            <a:off x="-373626" y="-173036"/>
            <a:ext cx="8651875" cy="1143000"/>
          </a:xfrm>
        </p:spPr>
        <p:txBody>
          <a:bodyPr/>
          <a:lstStyle/>
          <a:p>
            <a:pPr>
              <a:lnSpc>
                <a:spcPct val="90000"/>
              </a:lnSpc>
            </a:pPr>
            <a:r>
              <a:rPr lang="en-US" sz="3600" b="1" cap="small" dirty="0">
                <a:solidFill>
                  <a:schemeClr val="bg1">
                    <a:lumMod val="95000"/>
                  </a:schemeClr>
                </a:solidFill>
                <a:latin typeface="Calibri Light" panose="020F0302020204030204" pitchFamily="34" charset="0"/>
                <a:cs typeface="Calibri Light" panose="020F0302020204030204" pitchFamily="34" charset="0"/>
              </a:rPr>
              <a:t>How Much Will the Contribution Be?</a:t>
            </a:r>
          </a:p>
        </p:txBody>
      </p:sp>
      <p:sp>
        <p:nvSpPr>
          <p:cNvPr id="65539" name="Rectangle 3"/>
          <p:cNvSpPr>
            <a:spLocks noGrp="1"/>
          </p:cNvSpPr>
          <p:nvPr>
            <p:ph type="body" idx="4294967295"/>
          </p:nvPr>
        </p:nvSpPr>
        <p:spPr>
          <a:xfrm>
            <a:off x="727587" y="1660525"/>
            <a:ext cx="5562600" cy="5197475"/>
          </a:xfrm>
          <a:prstGeom prst="rect">
            <a:avLst/>
          </a:prstGeom>
        </p:spPr>
        <p:txBody>
          <a:bodyPr/>
          <a:lstStyle/>
          <a:p>
            <a:pPr>
              <a:lnSpc>
                <a:spcPct val="100000"/>
              </a:lnSpc>
              <a:spcBef>
                <a:spcPts val="1200"/>
              </a:spcBef>
              <a:buFont typeface="Arial" pitchFamily="34" charset="0"/>
              <a:buNone/>
            </a:pPr>
            <a:r>
              <a:rPr lang="en-US" sz="2400" b="1" dirty="0">
                <a:latin typeface="Century Gothic" pitchFamily="34" charset="0"/>
              </a:rPr>
              <a:t>It Depends…</a:t>
            </a:r>
          </a:p>
          <a:p>
            <a:pPr lvl="1">
              <a:spcBef>
                <a:spcPts val="1200"/>
              </a:spcBef>
              <a:buClr>
                <a:schemeClr val="tx1">
                  <a:lumMod val="50000"/>
                  <a:lumOff val="50000"/>
                </a:schemeClr>
              </a:buClr>
            </a:pPr>
            <a:r>
              <a:rPr lang="en-US" sz="2000" dirty="0">
                <a:latin typeface="Century Gothic" pitchFamily="34" charset="0"/>
              </a:rPr>
              <a:t>Entry Age</a:t>
            </a:r>
          </a:p>
          <a:p>
            <a:pPr lvl="1">
              <a:spcBef>
                <a:spcPts val="1200"/>
              </a:spcBef>
              <a:buClr>
                <a:schemeClr val="tx1">
                  <a:lumMod val="50000"/>
                  <a:lumOff val="50000"/>
                </a:schemeClr>
              </a:buClr>
            </a:pPr>
            <a:r>
              <a:rPr lang="en-US" sz="2000" dirty="0">
                <a:latin typeface="Century Gothic" pitchFamily="34" charset="0"/>
              </a:rPr>
              <a:t>Retirement Age</a:t>
            </a:r>
          </a:p>
          <a:p>
            <a:pPr lvl="1">
              <a:spcBef>
                <a:spcPts val="1200"/>
              </a:spcBef>
              <a:buClr>
                <a:schemeClr val="tx1">
                  <a:lumMod val="50000"/>
                  <a:lumOff val="50000"/>
                </a:schemeClr>
              </a:buClr>
            </a:pPr>
            <a:r>
              <a:rPr lang="en-US" sz="2000" dirty="0">
                <a:latin typeface="Century Gothic" pitchFamily="34" charset="0"/>
              </a:rPr>
              <a:t>Years of Service</a:t>
            </a:r>
          </a:p>
          <a:p>
            <a:pPr lvl="1">
              <a:spcBef>
                <a:spcPts val="1200"/>
              </a:spcBef>
              <a:buClr>
                <a:schemeClr val="tx1">
                  <a:lumMod val="50000"/>
                  <a:lumOff val="50000"/>
                </a:schemeClr>
              </a:buClr>
            </a:pPr>
            <a:r>
              <a:rPr lang="en-US" sz="2000" dirty="0">
                <a:latin typeface="Century Gothic" pitchFamily="34" charset="0"/>
              </a:rPr>
              <a:t>Average Compensation</a:t>
            </a:r>
          </a:p>
          <a:p>
            <a:pPr lvl="1">
              <a:spcBef>
                <a:spcPts val="1200"/>
              </a:spcBef>
              <a:buClr>
                <a:schemeClr val="tx1">
                  <a:lumMod val="50000"/>
                  <a:lumOff val="50000"/>
                </a:schemeClr>
              </a:buClr>
            </a:pPr>
            <a:r>
              <a:rPr lang="en-US" sz="2000" dirty="0"/>
              <a:t>Life Insurance</a:t>
            </a:r>
            <a:endParaRPr lang="en-US" sz="2000" dirty="0">
              <a:latin typeface="Century Gothic" pitchFamily="34" charset="0"/>
            </a:endParaRPr>
          </a:p>
        </p:txBody>
      </p:sp>
      <p:graphicFrame>
        <p:nvGraphicFramePr>
          <p:cNvPr id="5" name="Diagram 4"/>
          <p:cNvGraphicFramePr/>
          <p:nvPr/>
        </p:nvGraphicFramePr>
        <p:xfrm>
          <a:off x="3738736" y="2076578"/>
          <a:ext cx="5635509" cy="3811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386139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216309" y="74613"/>
            <a:ext cx="8985250" cy="6397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r>
              <a:rPr lang="en-US" altLang="en-US" sz="3600" b="1" cap="small" dirty="0">
                <a:solidFill>
                  <a:schemeClr val="bg1"/>
                </a:solidFill>
                <a:latin typeface="Calibri Light" panose="020F0302020204030204" pitchFamily="34" charset="0"/>
                <a:cs typeface="Calibri Light" panose="020F0302020204030204" pitchFamily="34" charset="0"/>
              </a:rPr>
              <a:t>What is a 412(</a:t>
            </a:r>
            <a:r>
              <a:rPr lang="en-US" altLang="en-US" sz="3600" b="1" dirty="0">
                <a:solidFill>
                  <a:schemeClr val="bg1"/>
                </a:solidFill>
                <a:latin typeface="Calibri Light" panose="020F0302020204030204" pitchFamily="34" charset="0"/>
                <a:cs typeface="Calibri Light" panose="020F0302020204030204" pitchFamily="34" charset="0"/>
              </a:rPr>
              <a:t>e</a:t>
            </a:r>
            <a:r>
              <a:rPr lang="en-US" altLang="en-US" sz="3600" b="1" cap="small" dirty="0">
                <a:solidFill>
                  <a:schemeClr val="bg1"/>
                </a:solidFill>
                <a:latin typeface="Calibri Light" panose="020F0302020204030204" pitchFamily="34" charset="0"/>
                <a:cs typeface="Calibri Light" panose="020F0302020204030204" pitchFamily="34" charset="0"/>
              </a:rPr>
              <a:t>)(3) Defined Benefit Plan?</a:t>
            </a:r>
            <a:endParaRPr altLang="en-US" sz="3600" b="1" cap="small" dirty="0">
              <a:solidFill>
                <a:schemeClr val="bg1"/>
              </a:solidFill>
              <a:latin typeface="Calibri Light" panose="020F0302020204030204" pitchFamily="34" charset="0"/>
              <a:cs typeface="Calibri Light" panose="020F0302020204030204" pitchFamily="34" charset="0"/>
            </a:endParaRPr>
          </a:p>
        </p:txBody>
      </p:sp>
      <p:sp>
        <p:nvSpPr>
          <p:cNvPr id="188419" name="Rectangle 3"/>
          <p:cNvSpPr>
            <a:spLocks noGrp="1" noChangeArrowheads="1"/>
          </p:cNvSpPr>
          <p:nvPr>
            <p:ph type="body" sz="quarter" idx="4294967295"/>
          </p:nvPr>
        </p:nvSpPr>
        <p:spPr bwMode="auto">
          <a:xfrm>
            <a:off x="725129" y="1371600"/>
            <a:ext cx="784860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noAutofit/>
          </a:bodyPr>
          <a:lstStyle/>
          <a:p>
            <a:pPr marL="398463" indent="-398463" algn="l">
              <a:lnSpc>
                <a:spcPct val="130000"/>
              </a:lnSpc>
              <a:buClr>
                <a:schemeClr val="tx2"/>
              </a:buClr>
              <a:buFont typeface="Wingdings" panose="05000000000000000000" pitchFamily="2" charset="2"/>
              <a:buChar char="§"/>
            </a:pPr>
            <a:r>
              <a:rPr lang="en-US" altLang="en-US" sz="2400" dirty="0">
                <a:latin typeface="Century Gothic" panose="020B0502020202020204" pitchFamily="34" charset="0"/>
                <a:cs typeface="Century Gothic" panose="020B0502020202020204" pitchFamily="34" charset="0"/>
              </a:rPr>
              <a:t>Permitted using a special provision of the Internal Revenue Code</a:t>
            </a:r>
          </a:p>
          <a:p>
            <a:pPr marL="398463" indent="-398463" algn="l">
              <a:lnSpc>
                <a:spcPct val="130000"/>
              </a:lnSpc>
              <a:buClr>
                <a:schemeClr val="tx2"/>
              </a:buClr>
              <a:buFont typeface="Wingdings" panose="05000000000000000000" pitchFamily="2" charset="2"/>
              <a:buChar char="§"/>
            </a:pPr>
            <a:r>
              <a:rPr lang="en-US" altLang="en-US" sz="2400" dirty="0">
                <a:latin typeface="Century Gothic" panose="020B0502020202020204" pitchFamily="34" charset="0"/>
                <a:cs typeface="Century Gothic" panose="020B0502020202020204" pitchFamily="34" charset="0"/>
              </a:rPr>
              <a:t>Funded solely with insurance company contracts</a:t>
            </a:r>
          </a:p>
          <a:p>
            <a:pPr marL="398463" indent="-398463" algn="l">
              <a:lnSpc>
                <a:spcPct val="130000"/>
              </a:lnSpc>
              <a:buClr>
                <a:schemeClr val="tx2"/>
              </a:buClr>
              <a:buFont typeface="Wingdings" panose="05000000000000000000" pitchFamily="2" charset="2"/>
              <a:buChar char="§"/>
            </a:pPr>
            <a:r>
              <a:rPr lang="en-US" altLang="en-US" sz="2400" dirty="0">
                <a:latin typeface="Century Gothic" panose="020B0502020202020204" pitchFamily="34" charset="0"/>
                <a:cs typeface="Century Gothic" panose="020B0502020202020204" pitchFamily="34" charset="0"/>
              </a:rPr>
              <a:t>Based on contract guarantees*</a:t>
            </a:r>
          </a:p>
          <a:p>
            <a:pPr marL="398463" indent="-398463" algn="l">
              <a:lnSpc>
                <a:spcPct val="130000"/>
              </a:lnSpc>
              <a:buClr>
                <a:schemeClr val="tx2"/>
              </a:buClr>
              <a:buFont typeface="Wingdings" panose="05000000000000000000" pitchFamily="2" charset="2"/>
              <a:buChar char="§"/>
            </a:pPr>
            <a:r>
              <a:rPr lang="en-US" altLang="en-US" sz="2400" dirty="0">
                <a:latin typeface="Century Gothic" panose="020B0502020202020204" pitchFamily="34" charset="0"/>
                <a:cs typeface="Century Gothic" panose="020B0502020202020204" pitchFamily="34" charset="0"/>
              </a:rPr>
              <a:t>Can generate a higher deduction than defined contribution plans</a:t>
            </a:r>
          </a:p>
        </p:txBody>
      </p:sp>
      <p:sp>
        <p:nvSpPr>
          <p:cNvPr id="188420" name="Slide Number Placeholder 5"/>
          <p:cNvSpPr>
            <a:spLocks noGrp="1"/>
          </p:cNvSpPr>
          <p:nvPr>
            <p:ph type="sldNum" sz="quarter" idx="4294967295"/>
          </p:nvPr>
        </p:nvSpPr>
        <p:spPr bwMode="auto">
          <a:xfrm>
            <a:off x="7010400" y="6143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rgbClr val="46AA42"/>
                </a:solidFill>
                <a:latin typeface="Times New Roman" panose="02020603050405020304" pitchFamily="18" charset="0"/>
                <a:cs typeface="Arial" panose="020B0604020202020204" pitchFamily="34" charset="0"/>
              </a:defRPr>
            </a:lvl1pPr>
            <a:lvl2pPr marL="742950" indent="-285750">
              <a:defRPr sz="4000">
                <a:solidFill>
                  <a:srgbClr val="46AA42"/>
                </a:solidFill>
                <a:latin typeface="Times New Roman" panose="02020603050405020304" pitchFamily="18" charset="0"/>
                <a:cs typeface="Arial" panose="020B0604020202020204" pitchFamily="34" charset="0"/>
              </a:defRPr>
            </a:lvl2pPr>
            <a:lvl3pPr marL="1143000" indent="-228600">
              <a:defRPr sz="4000">
                <a:solidFill>
                  <a:srgbClr val="46AA42"/>
                </a:solidFill>
                <a:latin typeface="Times New Roman" panose="02020603050405020304" pitchFamily="18" charset="0"/>
                <a:cs typeface="Arial" panose="020B0604020202020204" pitchFamily="34" charset="0"/>
              </a:defRPr>
            </a:lvl3pPr>
            <a:lvl4pPr marL="1600200" indent="-228600">
              <a:defRPr sz="4000">
                <a:solidFill>
                  <a:srgbClr val="46AA42"/>
                </a:solidFill>
                <a:latin typeface="Times New Roman" panose="02020603050405020304" pitchFamily="18" charset="0"/>
                <a:cs typeface="Arial" panose="020B0604020202020204" pitchFamily="34" charset="0"/>
              </a:defRPr>
            </a:lvl4pPr>
            <a:lvl5pPr marL="2057400" indent="-228600">
              <a:defRPr sz="4000">
                <a:solidFill>
                  <a:srgbClr val="46AA4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9pPr>
          </a:lstStyle>
          <a:p>
            <a:fld id="{7A864EFF-B5E3-4113-9FC2-2542DD6CA0A7}" type="slidenum">
              <a:rPr lang="en-US" altLang="en-US" sz="1200" smtClean="0">
                <a:solidFill>
                  <a:srgbClr val="898989"/>
                </a:solidFill>
                <a:latin typeface="Arial" panose="020B0604020202020204" pitchFamily="34" charset="0"/>
              </a:rPr>
              <a:pPr/>
              <a:t>5</a:t>
            </a:fld>
            <a:endParaRPr lang="en-US" altLang="en-US" sz="1200" dirty="0">
              <a:solidFill>
                <a:srgbClr val="898989"/>
              </a:solidFill>
              <a:latin typeface="Arial" panose="020B0604020202020204" pitchFamily="34" charset="0"/>
            </a:endParaRPr>
          </a:p>
        </p:txBody>
      </p:sp>
      <p:sp>
        <p:nvSpPr>
          <p:cNvPr id="62469" name="Text Box 4"/>
          <p:cNvSpPr txBox="1">
            <a:spLocks noChangeArrowheads="1"/>
          </p:cNvSpPr>
          <p:nvPr/>
        </p:nvSpPr>
        <p:spPr bwMode="auto">
          <a:xfrm>
            <a:off x="554038" y="5867400"/>
            <a:ext cx="536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sz="1200" dirty="0">
                <a:solidFill>
                  <a:schemeClr val="tx1">
                    <a:lumMod val="85000"/>
                    <a:lumOff val="15000"/>
                  </a:schemeClr>
                </a:solidFill>
                <a:latin typeface="Calibri" pitchFamily="34" charset="0"/>
                <a:cs typeface="Calibri" pitchFamily="34" charset="0"/>
              </a:rPr>
              <a:t>* Guarantees are dependent upon the claims-paying ability of the issuing company.</a:t>
            </a:r>
          </a:p>
        </p:txBody>
      </p:sp>
    </p:spTree>
    <p:extLst>
      <p:ext uri="{BB962C8B-B14F-4D97-AF65-F5344CB8AC3E}">
        <p14:creationId xmlns:p14="http://schemas.microsoft.com/office/powerpoint/2010/main" val="77193895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2"/>
          <p:cNvSpPr>
            <a:spLocks noGrp="1"/>
          </p:cNvSpPr>
          <p:nvPr>
            <p:ph type="title" idx="4294967295"/>
          </p:nvPr>
        </p:nvSpPr>
        <p:spPr bwMode="auto">
          <a:xfrm>
            <a:off x="1600200" y="412750"/>
            <a:ext cx="7543800" cy="3565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solidFill>
                  <a:schemeClr val="bg1"/>
                </a:solidFill>
                <a:latin typeface="Century Gothic" panose="020B0502020202020204" pitchFamily="34" charset="0"/>
                <a:cs typeface="Century Gothic" panose="020B0502020202020204" pitchFamily="34" charset="0"/>
              </a:rPr>
              <a:t>LIFE INSURANCE IN A </a:t>
            </a:r>
            <a:r>
              <a:rPr lang="en-US" altLang="en-US" sz="3200" dirty="0">
                <a:solidFill>
                  <a:schemeClr val="bg1"/>
                </a:solidFill>
                <a:latin typeface="Century Gothic" panose="020B0502020202020204" pitchFamily="34" charset="0"/>
                <a:cs typeface="Century Gothic" panose="020B0502020202020204" pitchFamily="34" charset="0"/>
              </a:rPr>
              <a:t>QUALIFIED PLAN</a:t>
            </a:r>
          </a:p>
        </p:txBody>
      </p:sp>
      <p:sp>
        <p:nvSpPr>
          <p:cNvPr id="15363" name="Rectangle 3"/>
          <p:cNvSpPr>
            <a:spLocks/>
          </p:cNvSpPr>
          <p:nvPr/>
        </p:nvSpPr>
        <p:spPr bwMode="auto">
          <a:xfrm>
            <a:off x="-811161" y="1655843"/>
            <a:ext cx="8651875"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ctr" defTabSz="914400" rtl="0" eaLnBrk="0" fontAlgn="base" latinLnBrk="0" hangingPunct="0">
              <a:lnSpc>
                <a:spcPts val="2400"/>
              </a:lnSpc>
              <a:spcBef>
                <a:spcPts val="1800"/>
              </a:spcBef>
              <a:spcAft>
                <a:spcPts val="1800"/>
              </a:spcAft>
              <a:buClrTx/>
              <a:buSzTx/>
              <a:buFont typeface="Arial" pitchFamily="34" charset="0"/>
              <a:buNone/>
              <a:tabLst/>
              <a:defRPr/>
            </a:pPr>
            <a:r>
              <a:rPr kumimoji="0" lang="en-US" sz="36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Arial" panose="020B0604020202020204" pitchFamily="34" charset="0"/>
              </a:rPr>
              <a:t>Does It Make Sense?</a:t>
            </a:r>
          </a:p>
          <a:p>
            <a:pPr marL="342900" marR="0" lvl="0" indent="-342900" algn="ctr" defTabSz="914400" rtl="0" eaLnBrk="0" fontAlgn="base" latinLnBrk="0" hangingPunct="0">
              <a:lnSpc>
                <a:spcPts val="2400"/>
              </a:lnSpc>
              <a:spcBef>
                <a:spcPts val="1800"/>
              </a:spcBef>
              <a:spcAft>
                <a:spcPts val="1800"/>
              </a:spcAft>
              <a:buClrTx/>
              <a:buSzTx/>
              <a:buFont typeface="Arial" pitchFamily="34" charset="0"/>
              <a:buNone/>
              <a:tabLst/>
              <a:defRPr/>
            </a:pPr>
            <a:endParaRPr kumimoji="0" lang="en-US" sz="3600" b="0" i="0" u="none" strike="noStrike" kern="1200" cap="none" spc="0" normalizeH="0" baseline="0" noProof="0" dirty="0">
              <a:ln>
                <a:noFill/>
              </a:ln>
              <a:solidFill>
                <a:srgbClr val="D52B1E"/>
              </a:solidFill>
              <a:effectLst/>
              <a:uLnTx/>
              <a:uFillTx/>
              <a:latin typeface="Century Gothic" pitchFamily="34" charset="0"/>
              <a:ea typeface="+mn-ea"/>
              <a:cs typeface="Arial" panose="020B0604020202020204" pitchFamily="34" charset="0"/>
            </a:endParaRPr>
          </a:p>
          <a:p>
            <a:pPr marL="342900" marR="0" lvl="0" indent="-342900" algn="ctr" defTabSz="914400" rtl="0" eaLnBrk="0" fontAlgn="base" latinLnBrk="0" hangingPunct="0">
              <a:lnSpc>
                <a:spcPts val="2400"/>
              </a:lnSpc>
              <a:spcBef>
                <a:spcPts val="1800"/>
              </a:spcBef>
              <a:spcAft>
                <a:spcPts val="1800"/>
              </a:spcAft>
              <a:buClrTx/>
              <a:buSzTx/>
              <a:buFont typeface="Arial" pitchFamily="34" charset="0"/>
              <a:buNone/>
              <a:tabLst/>
              <a:defRPr/>
            </a:pPr>
            <a:r>
              <a:rPr kumimoji="0" lang="en-US" sz="3600" b="0" i="0" u="none" strike="noStrike" kern="1200" cap="none" spc="0" normalizeH="0" baseline="0" noProof="0" dirty="0">
                <a:ln>
                  <a:noFill/>
                </a:ln>
                <a:solidFill>
                  <a:srgbClr val="D52B1E"/>
                </a:solidFill>
                <a:effectLst/>
                <a:uLnTx/>
                <a:uFillTx/>
                <a:latin typeface="Century Gothic" pitchFamily="34" charset="0"/>
                <a:ea typeface="+mn-ea"/>
                <a:cs typeface="Arial" panose="020B0604020202020204" pitchFamily="34" charset="0"/>
              </a:rPr>
              <a:t>3 out of 20 </a:t>
            </a:r>
          </a:p>
          <a:p>
            <a:pPr marL="342900" marR="0" lvl="0" indent="-342900" algn="ctr" defTabSz="914400" rtl="0" eaLnBrk="0" fontAlgn="base" latinLnBrk="0" hangingPunct="0">
              <a:lnSpc>
                <a:spcPts val="2400"/>
              </a:lnSpc>
              <a:spcBef>
                <a:spcPts val="1800"/>
              </a:spcBef>
              <a:spcAft>
                <a:spcPts val="1800"/>
              </a:spcAft>
              <a:buClrTx/>
              <a:buSzTx/>
              <a:buFont typeface="Arial" pitchFamily="34" charset="0"/>
              <a:buNone/>
              <a:tabLst/>
              <a:defRPr/>
            </a:pPr>
            <a:r>
              <a:rPr kumimoji="0" lang="en-US" sz="3600" b="0" i="0" u="none" strike="noStrike" kern="1200" cap="none" spc="0" normalizeH="0" baseline="0" noProof="0" dirty="0">
                <a:ln>
                  <a:noFill/>
                </a:ln>
                <a:solidFill>
                  <a:srgbClr val="D52B1E"/>
                </a:solidFill>
                <a:effectLst/>
                <a:uLnTx/>
                <a:uFillTx/>
                <a:latin typeface="Century Gothic" pitchFamily="34" charset="0"/>
                <a:ea typeface="+mn-ea"/>
                <a:cs typeface="Arial" panose="020B0604020202020204" pitchFamily="34" charset="0"/>
              </a:rPr>
              <a:t>will</a:t>
            </a:r>
            <a:r>
              <a:rPr kumimoji="0" lang="en-US" sz="3600" b="0" i="0" u="none" strike="noStrike" kern="1200" cap="none" spc="0" normalizeH="0" baseline="0" noProof="0" dirty="0">
                <a:ln>
                  <a:noFill/>
                </a:ln>
                <a:solidFill>
                  <a:srgbClr val="3B3D3C"/>
                </a:solidFill>
                <a:effectLst/>
                <a:uLnTx/>
                <a:uFillTx/>
                <a:latin typeface="Century Gothic" pitchFamily="34" charset="0"/>
                <a:ea typeface="+mn-ea"/>
                <a:cs typeface="Arial" panose="020B0604020202020204" pitchFamily="34" charset="0"/>
              </a:rPr>
              <a:t> </a:t>
            </a:r>
            <a:r>
              <a:rPr kumimoji="0" lang="en-US" sz="36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Arial" panose="020B0604020202020204" pitchFamily="34" charset="0"/>
              </a:rPr>
              <a:t>DIE before age 65</a:t>
            </a:r>
          </a:p>
          <a:p>
            <a:pPr marL="342900" marR="0" lvl="0" indent="-342900" algn="l" defTabSz="914400" rtl="0" eaLnBrk="0" fontAlgn="base" latinLnBrk="0" hangingPunct="0">
              <a:lnSpc>
                <a:spcPts val="2400"/>
              </a:lnSpc>
              <a:spcBef>
                <a:spcPct val="0"/>
              </a:spcBef>
              <a:spcAft>
                <a:spcPct val="0"/>
              </a:spcAft>
              <a:buClrTx/>
              <a:buSzTx/>
              <a:buFont typeface="Arial" pitchFamily="34" charset="0"/>
              <a:buNone/>
              <a:tabLst/>
              <a:defRPr/>
            </a:pPr>
            <a:endParaRPr kumimoji="0" lang="en-US" sz="3000" b="0" i="0" u="none" strike="noStrike" kern="1200" cap="none" spc="0" normalizeH="0" baseline="0" noProof="0" dirty="0">
              <a:ln>
                <a:noFill/>
              </a:ln>
              <a:solidFill>
                <a:srgbClr val="3B3D3C"/>
              </a:solidFill>
              <a:effectLst/>
              <a:uLnTx/>
              <a:uFillTx/>
              <a:latin typeface="Century Gothic" pitchFamily="34" charset="0"/>
              <a:ea typeface="+mn-ea"/>
              <a:cs typeface="Arial" panose="020B0604020202020204" pitchFamily="34" charset="0"/>
            </a:endParaRPr>
          </a:p>
        </p:txBody>
      </p:sp>
      <p:sp>
        <p:nvSpPr>
          <p:cNvPr id="190469" name="TextBox 1"/>
          <p:cNvSpPr txBox="1">
            <a:spLocks noChangeArrowheads="1"/>
          </p:cNvSpPr>
          <p:nvPr/>
        </p:nvSpPr>
        <p:spPr bwMode="auto">
          <a:xfrm>
            <a:off x="202789" y="5950503"/>
            <a:ext cx="60738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rgbClr val="46AA42"/>
                </a:solidFill>
                <a:latin typeface="Times New Roman" panose="02020603050405020304" pitchFamily="18" charset="0"/>
                <a:cs typeface="Arial" panose="020B0604020202020204" pitchFamily="34" charset="0"/>
              </a:defRPr>
            </a:lvl1pPr>
            <a:lvl2pPr marL="742950" indent="-285750">
              <a:defRPr sz="4000">
                <a:solidFill>
                  <a:srgbClr val="46AA42"/>
                </a:solidFill>
                <a:latin typeface="Times New Roman" panose="02020603050405020304" pitchFamily="18" charset="0"/>
                <a:cs typeface="Arial" panose="020B0604020202020204" pitchFamily="34" charset="0"/>
              </a:defRPr>
            </a:lvl2pPr>
            <a:lvl3pPr marL="1143000" indent="-228600">
              <a:defRPr sz="4000">
                <a:solidFill>
                  <a:srgbClr val="46AA42"/>
                </a:solidFill>
                <a:latin typeface="Times New Roman" panose="02020603050405020304" pitchFamily="18" charset="0"/>
                <a:cs typeface="Arial" panose="020B0604020202020204" pitchFamily="34" charset="0"/>
              </a:defRPr>
            </a:lvl3pPr>
            <a:lvl4pPr marL="1600200" indent="-228600">
              <a:defRPr sz="4000">
                <a:solidFill>
                  <a:srgbClr val="46AA42"/>
                </a:solidFill>
                <a:latin typeface="Times New Roman" panose="02020603050405020304" pitchFamily="18" charset="0"/>
                <a:cs typeface="Arial" panose="020B0604020202020204" pitchFamily="34" charset="0"/>
              </a:defRPr>
            </a:lvl4pPr>
            <a:lvl5pPr marL="2057400" indent="-228600">
              <a:defRPr sz="4000">
                <a:solidFill>
                  <a:srgbClr val="46AA4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The Life and Health Insurance Foundation for Education, (LIFE</a:t>
            </a:r>
            <a:r>
              <a:rPr kumimoji="0" lang="en-US" altLang="en-US" sz="1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The Changing Face of Mortality Risk in the United States</a:t>
            </a: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by Daniel Theodore, FSA, Milliman, Inc., Sept. 1, 2000,  males age 45 and younger</a:t>
            </a:r>
          </a:p>
        </p:txBody>
      </p:sp>
      <p:sp>
        <p:nvSpPr>
          <p:cNvPr id="3" name="TextBox 2"/>
          <p:cNvSpPr txBox="1"/>
          <p:nvPr/>
        </p:nvSpPr>
        <p:spPr>
          <a:xfrm>
            <a:off x="647456" y="64800"/>
            <a:ext cx="6107762"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small" spc="0" normalizeH="0" baseline="0" noProof="0" dirty="0">
                <a:ln>
                  <a:noFill/>
                </a:ln>
                <a:solidFill>
                  <a:prstClr val="white"/>
                </a:solidFill>
                <a:effectLst/>
                <a:uLnTx/>
                <a:uFillTx/>
                <a:latin typeface="Calibri Light" panose="020F0302020204030204" pitchFamily="34" charset="0"/>
                <a:ea typeface="+mn-ea"/>
                <a:cs typeface="Arial" panose="020B0604020202020204" pitchFamily="34" charset="0"/>
              </a:rPr>
              <a:t>Life Insurance – An Added Benefit</a:t>
            </a:r>
          </a:p>
        </p:txBody>
      </p:sp>
      <p:sp>
        <p:nvSpPr>
          <p:cNvPr id="2" name="TextBox 1"/>
          <p:cNvSpPr txBox="1"/>
          <p:nvPr/>
        </p:nvSpPr>
        <p:spPr>
          <a:xfrm>
            <a:off x="2547663" y="6488668"/>
            <a:ext cx="437812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For financial professional use only. Not for use with the public.</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46AA42"/>
              </a:solidFill>
              <a:effectLst/>
              <a:uLnTx/>
              <a:uFillTx/>
              <a:latin typeface="Times New Roman" panose="02020603050405020304" pitchFamily="18" charset="0"/>
              <a:ea typeface="+mn-ea"/>
              <a:cs typeface="Arial" panose="020B0604020202020204" pitchFamily="34" charset="0"/>
            </a:endParaRPr>
          </a:p>
        </p:txBody>
      </p:sp>
      <p:sp>
        <p:nvSpPr>
          <p:cNvPr id="8" name="TextBox 7">
            <a:extLst>
              <a:ext uri="{FF2B5EF4-FFF2-40B4-BE49-F238E27FC236}">
                <a16:creationId xmlns:a16="http://schemas.microsoft.com/office/drawing/2014/main" id="{D0979B44-E21A-4F0C-9769-3E386D0AB1AA}"/>
              </a:ext>
            </a:extLst>
          </p:cNvPr>
          <p:cNvSpPr txBox="1"/>
          <p:nvPr/>
        </p:nvSpPr>
        <p:spPr>
          <a:xfrm>
            <a:off x="8711381" y="6459538"/>
            <a:ext cx="325730" cy="246221"/>
          </a:xfrm>
          <a:prstGeom prst="rect">
            <a:avLst/>
          </a:prstGeom>
          <a:noFill/>
        </p:spPr>
        <p:txBody>
          <a:bodyPr wrap="none" rtlCol="0">
            <a:spAutoFit/>
          </a:bodyPr>
          <a:lstStyle/>
          <a:p>
            <a:fld id="{878F7A73-D085-410A-A5F4-F19CE0722DF2}" type="slidenum">
              <a:rPr lang="en-US" sz="1000" smtClean="0">
                <a:solidFill>
                  <a:schemeClr val="tx1"/>
                </a:solidFill>
                <a:latin typeface="Century Gothic" panose="020B0502020202020204" pitchFamily="34" charset="0"/>
              </a:rPr>
              <a:t>6</a:t>
            </a:fld>
            <a:endParaRPr lang="en-US" sz="1000" dirty="0">
              <a:solidFill>
                <a:schemeClr val="tx1"/>
              </a:solidFill>
              <a:latin typeface="Century Gothic" panose="020B0502020202020204" pitchFamily="34" charset="0"/>
            </a:endParaRPr>
          </a:p>
        </p:txBody>
      </p:sp>
      <p:pic>
        <p:nvPicPr>
          <p:cNvPr id="5" name="Picture 4" descr="Father and son with autism">
            <a:extLst>
              <a:ext uri="{FF2B5EF4-FFF2-40B4-BE49-F238E27FC236}">
                <a16:creationId xmlns:a16="http://schemas.microsoft.com/office/drawing/2014/main" id="{7AEE01A2-43DB-6CBE-1584-A0219357A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6458" y="818906"/>
            <a:ext cx="2937542" cy="1957882"/>
          </a:xfrm>
          <a:prstGeom prst="rect">
            <a:avLst/>
          </a:prstGeom>
          <a:ln w="12700" cap="sq">
            <a:solidFill>
              <a:srgbClr val="3800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0825476"/>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2"/>
          <p:cNvSpPr>
            <a:spLocks noGrp="1"/>
          </p:cNvSpPr>
          <p:nvPr>
            <p:ph type="title" idx="4294967295"/>
          </p:nvPr>
        </p:nvSpPr>
        <p:spPr bwMode="auto">
          <a:xfrm>
            <a:off x="1600200" y="758825"/>
            <a:ext cx="7543800" cy="3565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a:solidFill>
                  <a:schemeClr val="bg1"/>
                </a:solidFill>
                <a:latin typeface="Century Gothic" panose="020B0502020202020204" pitchFamily="34" charset="0"/>
                <a:cs typeface="Century Gothic" panose="020B0502020202020204" pitchFamily="34" charset="0"/>
              </a:rPr>
              <a:t>LIFE INSURANCE IN A QUALIFIED PLAN</a:t>
            </a:r>
          </a:p>
        </p:txBody>
      </p:sp>
      <p:sp>
        <p:nvSpPr>
          <p:cNvPr id="191491" name="Rectangle 4"/>
          <p:cNvSpPr>
            <a:spLocks/>
          </p:cNvSpPr>
          <p:nvPr/>
        </p:nvSpPr>
        <p:spPr bwMode="auto">
          <a:xfrm>
            <a:off x="214313" y="2057400"/>
            <a:ext cx="8651875"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000">
                <a:solidFill>
                  <a:srgbClr val="46AA42"/>
                </a:solidFill>
                <a:latin typeface="Times New Roman" panose="02020603050405020304" pitchFamily="18" charset="0"/>
                <a:cs typeface="Arial" panose="020B0604020202020204" pitchFamily="34" charset="0"/>
              </a:defRPr>
            </a:lvl1pPr>
            <a:lvl2pPr marL="742950" indent="-285750">
              <a:defRPr sz="4000">
                <a:solidFill>
                  <a:srgbClr val="46AA42"/>
                </a:solidFill>
                <a:latin typeface="Times New Roman" panose="02020603050405020304" pitchFamily="18" charset="0"/>
                <a:cs typeface="Arial" panose="020B0604020202020204" pitchFamily="34" charset="0"/>
              </a:defRPr>
            </a:lvl2pPr>
            <a:lvl3pPr marL="1143000" indent="-228600">
              <a:defRPr sz="4000">
                <a:solidFill>
                  <a:srgbClr val="46AA42"/>
                </a:solidFill>
                <a:latin typeface="Times New Roman" panose="02020603050405020304" pitchFamily="18" charset="0"/>
                <a:cs typeface="Arial" panose="020B0604020202020204" pitchFamily="34" charset="0"/>
              </a:defRPr>
            </a:lvl3pPr>
            <a:lvl4pPr marL="1600200" indent="-228600">
              <a:defRPr sz="4000">
                <a:solidFill>
                  <a:srgbClr val="46AA42"/>
                </a:solidFill>
                <a:latin typeface="Times New Roman" panose="02020603050405020304" pitchFamily="18" charset="0"/>
                <a:cs typeface="Arial" panose="020B0604020202020204" pitchFamily="34" charset="0"/>
              </a:defRPr>
            </a:lvl4pPr>
            <a:lvl5pPr marL="2057400" indent="-228600">
              <a:defRPr sz="4000">
                <a:solidFill>
                  <a:srgbClr val="46AA4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a:solidFill>
                  <a:srgbClr val="46AA42"/>
                </a:solidFill>
                <a:latin typeface="Times New Roman" panose="02020603050405020304" pitchFamily="18" charset="0"/>
                <a:cs typeface="Arial" panose="020B0604020202020204" pitchFamily="34" charset="0"/>
              </a:defRPr>
            </a:lvl9pPr>
          </a:lstStyle>
          <a:p>
            <a:pPr marL="342900" marR="0" lvl="0" indent="-342900" algn="ctr" defTabSz="914400" rtl="0" eaLnBrk="0" fontAlgn="base" latinLnBrk="0" hangingPunct="0">
              <a:lnSpc>
                <a:spcPts val="2400"/>
              </a:lnSpc>
              <a:spcBef>
                <a:spcPts val="1800"/>
              </a:spcBef>
              <a:spcAft>
                <a:spcPts val="1800"/>
              </a:spcAft>
              <a:buClrTx/>
              <a:buSzTx/>
              <a:buFont typeface="Arial" panose="020B0604020202020204" pitchFamily="34" charset="0"/>
              <a:buNone/>
              <a:tabLst/>
              <a:defRPr/>
            </a:pPr>
            <a:r>
              <a:rPr kumimoji="0" lang="en-US" altLang="en-US" sz="3600" b="0" i="1" u="none" strike="noStrike" kern="1200" cap="none" spc="0" normalizeH="0" baseline="0" noProof="0" dirty="0">
                <a:ln>
                  <a:noFill/>
                </a:ln>
                <a:solidFill>
                  <a:srgbClr val="3B3D3C"/>
                </a:solidFill>
                <a:effectLst/>
                <a:uLnTx/>
                <a:uFillTx/>
                <a:latin typeface="Century Gothic" panose="020B0502020202020204" pitchFamily="34" charset="0"/>
                <a:ea typeface="ＭＳ Ｐゴシック" panose="020B0600070205080204" pitchFamily="34" charset="-128"/>
                <a:cs typeface="Arial" panose="020B0604020202020204" pitchFamily="34" charset="0"/>
              </a:rPr>
              <a:t>For those who make it to age 65</a:t>
            </a:r>
          </a:p>
          <a:p>
            <a:pPr marL="342900" marR="0" lvl="0" indent="-342900" algn="ctr" defTabSz="914400" rtl="0" eaLnBrk="0" fontAlgn="base" latinLnBrk="0" hangingPunct="0">
              <a:lnSpc>
                <a:spcPts val="2400"/>
              </a:lnSpc>
              <a:spcBef>
                <a:spcPts val="1800"/>
              </a:spcBef>
              <a:spcAft>
                <a:spcPts val="180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D52B1E"/>
                </a:solidFill>
                <a:effectLst/>
                <a:uLnTx/>
                <a:uFillTx/>
                <a:latin typeface="Century Gothic" panose="020B0502020202020204" pitchFamily="34" charset="0"/>
                <a:ea typeface="ＭＳ Ｐゴシック" panose="020B0600070205080204" pitchFamily="34" charset="-128"/>
                <a:cs typeface="Arial" panose="020B0604020202020204" pitchFamily="34" charset="0"/>
              </a:rPr>
              <a:t>100%</a:t>
            </a:r>
            <a:r>
              <a:rPr kumimoji="0" lang="en-US" altLang="en-US" sz="3600" b="0" i="0" u="none" strike="noStrike" kern="1200" cap="none" spc="0" normalizeH="0" baseline="0" noProof="0" dirty="0">
                <a:ln>
                  <a:noFill/>
                </a:ln>
                <a:solidFill>
                  <a:srgbClr val="3B3D3C"/>
                </a:solidFill>
                <a:effectLst/>
                <a:uLnTx/>
                <a:uFillTx/>
                <a:latin typeface="Century Gothic" panose="020B0502020202020204" pitchFamily="34" charset="0"/>
                <a:ea typeface="ＭＳ Ｐゴシック" panose="020B0600070205080204" pitchFamily="34" charset="-128"/>
                <a:cs typeface="Arial" panose="020B0604020202020204" pitchFamily="34" charset="0"/>
              </a:rPr>
              <a:t> </a:t>
            </a:r>
          </a:p>
          <a:p>
            <a:pPr marL="342900" marR="0" lvl="0" indent="-342900" algn="ctr" defTabSz="914400" rtl="0" eaLnBrk="0" fontAlgn="base" latinLnBrk="0" hangingPunct="0">
              <a:lnSpc>
                <a:spcPts val="2400"/>
              </a:lnSpc>
              <a:spcBef>
                <a:spcPts val="1800"/>
              </a:spcBef>
              <a:spcAft>
                <a:spcPts val="180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3B3D3C"/>
                </a:solidFill>
                <a:effectLst/>
                <a:uLnTx/>
                <a:uFillTx/>
                <a:latin typeface="Century Gothic" panose="020B0502020202020204" pitchFamily="34" charset="0"/>
                <a:ea typeface="ＭＳ Ｐゴシック" panose="020B0600070205080204" pitchFamily="34" charset="-128"/>
                <a:cs typeface="Arial" panose="020B0604020202020204" pitchFamily="34" charset="0"/>
              </a:rPr>
              <a:t>WILL die thereafter</a:t>
            </a:r>
          </a:p>
          <a:p>
            <a:pPr marL="342900" marR="0" lvl="0" indent="-342900" algn="l" defTabSz="914400" rtl="0" eaLnBrk="0" fontAlgn="base" latinLnBrk="0" hangingPunct="0">
              <a:lnSpc>
                <a:spcPts val="2400"/>
              </a:lnSpc>
              <a:spcBef>
                <a:spcPct val="0"/>
              </a:spcBef>
              <a:spcAft>
                <a:spcPct val="0"/>
              </a:spcAft>
              <a:buClrTx/>
              <a:buSzTx/>
              <a:buFont typeface="Arial" panose="020B0604020202020204" pitchFamily="34" charset="0"/>
              <a:buNone/>
              <a:tabLst/>
              <a:defRPr/>
            </a:pPr>
            <a:endParaRPr kumimoji="0" lang="en-US" altLang="en-US" sz="3000" b="0" i="0" u="none" strike="noStrike" kern="1200" cap="none" spc="0" normalizeH="0" baseline="0" noProof="0" dirty="0">
              <a:ln>
                <a:noFill/>
              </a:ln>
              <a:solidFill>
                <a:srgbClr val="3B3D3C"/>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p:txBody>
      </p:sp>
      <p:sp>
        <p:nvSpPr>
          <p:cNvPr id="3" name="TextBox 2"/>
          <p:cNvSpPr txBox="1"/>
          <p:nvPr/>
        </p:nvSpPr>
        <p:spPr>
          <a:xfrm>
            <a:off x="570270" y="28882"/>
            <a:ext cx="6107762" cy="126188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small" spc="0" normalizeH="0" baseline="0" noProof="0" dirty="0">
                <a:ln>
                  <a:noFill/>
                </a:ln>
                <a:solidFill>
                  <a:prstClr val="white"/>
                </a:solidFill>
                <a:effectLst/>
                <a:uLnTx/>
                <a:uFillTx/>
                <a:latin typeface="Calibri Light" panose="020F0302020204030204"/>
                <a:ea typeface="+mn-ea"/>
                <a:cs typeface="Arial" panose="020B0604020202020204" pitchFamily="34" charset="0"/>
              </a:rPr>
              <a:t>Life Insurance </a:t>
            </a:r>
            <a:r>
              <a:rPr kumimoji="0" lang="en-US" sz="3600" b="1" i="0" u="none" strike="noStrike" kern="1200" cap="small" spc="0" normalizeH="0" baseline="0" noProof="0" dirty="0">
                <a:ln>
                  <a:noFill/>
                </a:ln>
                <a:solidFill>
                  <a:prstClr val="white"/>
                </a:solidFill>
                <a:effectLst/>
                <a:uLnTx/>
                <a:uFillTx/>
                <a:latin typeface="Calibri Light" panose="020F0302020204030204" pitchFamily="34" charset="0"/>
                <a:ea typeface="+mn-ea"/>
                <a:cs typeface="Arial" panose="020B0604020202020204" pitchFamily="34" charset="0"/>
              </a:rPr>
              <a:t>– An Added Benefit</a:t>
            </a:r>
            <a:endParaRPr kumimoji="0" lang="en-US" sz="3600" b="1" i="0" u="none" strike="noStrike" kern="1200" cap="small"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46AA42"/>
              </a:solidFill>
              <a:effectLst/>
              <a:uLnTx/>
              <a:uFillTx/>
              <a:latin typeface="Calibri Light" panose="020F0302020204030204"/>
              <a:ea typeface="+mn-ea"/>
              <a:cs typeface="Arial" panose="020B0604020202020204" pitchFamily="34" charset="0"/>
            </a:endParaRPr>
          </a:p>
        </p:txBody>
      </p:sp>
      <p:sp>
        <p:nvSpPr>
          <p:cNvPr id="2" name="TextBox 1"/>
          <p:cNvSpPr txBox="1"/>
          <p:nvPr/>
        </p:nvSpPr>
        <p:spPr>
          <a:xfrm>
            <a:off x="2416519" y="6459786"/>
            <a:ext cx="437812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For financial professional use only. Not for use with the public.</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46AA42"/>
              </a:solidFill>
              <a:effectLst/>
              <a:uLnTx/>
              <a:uFillTx/>
              <a:latin typeface="Times New Roman" panose="02020603050405020304" pitchFamily="18" charset="0"/>
              <a:ea typeface="+mn-ea"/>
              <a:cs typeface="Arial" panose="020B0604020202020204" pitchFamily="34" charset="0"/>
            </a:endParaRPr>
          </a:p>
        </p:txBody>
      </p:sp>
      <p:sp>
        <p:nvSpPr>
          <p:cNvPr id="7" name="TextBox 6">
            <a:extLst>
              <a:ext uri="{FF2B5EF4-FFF2-40B4-BE49-F238E27FC236}">
                <a16:creationId xmlns:a16="http://schemas.microsoft.com/office/drawing/2014/main" id="{1389414A-00D6-4AA7-A714-B02F5720D307}"/>
              </a:ext>
            </a:extLst>
          </p:cNvPr>
          <p:cNvSpPr txBox="1"/>
          <p:nvPr/>
        </p:nvSpPr>
        <p:spPr>
          <a:xfrm>
            <a:off x="8711381" y="6459538"/>
            <a:ext cx="325730" cy="246221"/>
          </a:xfrm>
          <a:prstGeom prst="rect">
            <a:avLst/>
          </a:prstGeom>
          <a:noFill/>
        </p:spPr>
        <p:txBody>
          <a:bodyPr wrap="none" rtlCol="0">
            <a:spAutoFit/>
          </a:bodyPr>
          <a:lstStyle/>
          <a:p>
            <a:fld id="{878F7A73-D085-410A-A5F4-F19CE0722DF2}" type="slidenum">
              <a:rPr lang="en-US" sz="1000" smtClean="0">
                <a:solidFill>
                  <a:schemeClr val="tx1"/>
                </a:solidFill>
                <a:latin typeface="Century Gothic" panose="020B0502020202020204" pitchFamily="34" charset="0"/>
              </a:rPr>
              <a:t>7</a:t>
            </a:fld>
            <a:endParaRPr lang="en-US" sz="1000" dirty="0">
              <a:solidFill>
                <a:schemeClr val="tx1"/>
              </a:solidFill>
              <a:latin typeface="Century Gothic" panose="020B0502020202020204" pitchFamily="34" charset="0"/>
            </a:endParaRPr>
          </a:p>
        </p:txBody>
      </p:sp>
      <p:pic>
        <p:nvPicPr>
          <p:cNvPr id="8" name="Picture 7" descr="Mother and daugher walking on the beach">
            <a:extLst>
              <a:ext uri="{FF2B5EF4-FFF2-40B4-BE49-F238E27FC236}">
                <a16:creationId xmlns:a16="http://schemas.microsoft.com/office/drawing/2014/main" id="{7D5C5701-2F32-55D8-CCA4-6F4BA1F8D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646163"/>
            <a:ext cx="3696929" cy="2211838"/>
          </a:xfrm>
          <a:prstGeom prst="rect">
            <a:avLst/>
          </a:prstGeom>
          <a:ln w="12700" cap="sq">
            <a:solidFill>
              <a:srgbClr val="3800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2724467"/>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bwMode="auto">
          <a:xfrm>
            <a:off x="1600200" y="758825"/>
            <a:ext cx="7543800" cy="3565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dirty="0">
                <a:solidFill>
                  <a:schemeClr val="bg1"/>
                </a:solidFill>
                <a:latin typeface="Century Gothic" panose="020B0502020202020204" pitchFamily="34" charset="0"/>
                <a:cs typeface="Century Gothic" panose="020B0502020202020204" pitchFamily="34" charset="0"/>
              </a:rPr>
              <a:t>412(e)(3) ANNUITY &amp; LIFE INSURANCE</a:t>
            </a:r>
          </a:p>
        </p:txBody>
      </p:sp>
      <p:sp>
        <p:nvSpPr>
          <p:cNvPr id="64574" name="Rectangle 134"/>
          <p:cNvSpPr>
            <a:spLocks noChangeArrowheads="1"/>
          </p:cNvSpPr>
          <p:nvPr/>
        </p:nvSpPr>
        <p:spPr bwMode="auto">
          <a:xfrm>
            <a:off x="447674" y="5867400"/>
            <a:ext cx="83883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75000"/>
              </a:lnSpc>
              <a:spcBef>
                <a:spcPct val="0"/>
              </a:spcBef>
              <a:spcAft>
                <a:spcPct val="0"/>
              </a:spcAft>
              <a:buClr>
                <a:srgbClr val="651143"/>
              </a:buClr>
              <a:buSzTx/>
              <a:buFont typeface="ZapfDingbats" pitchFamily="82" charset="2"/>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Calibri" pitchFamily="34" charset="0"/>
              </a:rPr>
              <a:t>The above example is purely hypothetical and for illustrative purposes only.  The example shown above does not represent the setup of any particular plan and your results likely will differ.  Contributions are calculated based on the guarantees in the products</a:t>
            </a:r>
            <a:r>
              <a:rPr kumimoji="0" lang="en-US" sz="10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rPr>
              <a:t>.</a:t>
            </a:r>
          </a:p>
        </p:txBody>
      </p:sp>
      <p:sp>
        <p:nvSpPr>
          <p:cNvPr id="4" name="TextBox 3"/>
          <p:cNvSpPr txBox="1"/>
          <p:nvPr/>
        </p:nvSpPr>
        <p:spPr>
          <a:xfrm>
            <a:off x="685448" y="56363"/>
            <a:ext cx="279114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412(e)(3) </a:t>
            </a:r>
            <a:r>
              <a:rPr kumimoji="0" lang="en-US" sz="3600" b="1" i="0" u="none" strike="noStrike" kern="1200" cap="small" spc="0" normalizeH="0" noProof="0" dirty="0">
                <a:ln>
                  <a:noFill/>
                </a:ln>
                <a:solidFill>
                  <a:prstClr val="white"/>
                </a:solidFill>
                <a:effectLst/>
                <a:uLnTx/>
                <a:uFillTx/>
                <a:latin typeface="Calibri Light" panose="020F0302020204030204" pitchFamily="34" charset="0"/>
                <a:cs typeface="Calibri Light" panose="020F0302020204030204" pitchFamily="34" charset="0"/>
              </a:rPr>
              <a:t>Plan</a:t>
            </a:r>
          </a:p>
        </p:txBody>
      </p:sp>
      <p:sp>
        <p:nvSpPr>
          <p:cNvPr id="2" name="TextBox 1"/>
          <p:cNvSpPr txBox="1"/>
          <p:nvPr/>
        </p:nvSpPr>
        <p:spPr>
          <a:xfrm>
            <a:off x="2631382" y="6488668"/>
            <a:ext cx="437812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For financial professional use only. Not for use with the public.</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46AA42"/>
              </a:solidFill>
              <a:effectLst/>
              <a:uLnTx/>
              <a:uFillTx/>
              <a:latin typeface="Times New Roman" panose="02020603050405020304" pitchFamily="18"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87A24CC2-5837-4C99-ADE5-6EB600FCA7DA}"/>
              </a:ext>
            </a:extLst>
          </p:cNvPr>
          <p:cNvGraphicFramePr>
            <a:graphicFrameLocks noGrp="1"/>
          </p:cNvGraphicFramePr>
          <p:nvPr>
            <p:extLst>
              <p:ext uri="{D42A27DB-BD31-4B8C-83A1-F6EECF244321}">
                <p14:modId xmlns:p14="http://schemas.microsoft.com/office/powerpoint/2010/main" val="3795380950"/>
              </p:ext>
            </p:extLst>
          </p:nvPr>
        </p:nvGraphicFramePr>
        <p:xfrm>
          <a:off x="148968" y="1699749"/>
          <a:ext cx="8846064" cy="2816653"/>
        </p:xfrm>
        <a:graphic>
          <a:graphicData uri="http://schemas.openxmlformats.org/drawingml/2006/table">
            <a:tbl>
              <a:tblPr/>
              <a:tblGrid>
                <a:gridCol w="1448029">
                  <a:extLst>
                    <a:ext uri="{9D8B030D-6E8A-4147-A177-3AD203B41FA5}">
                      <a16:colId xmlns:a16="http://schemas.microsoft.com/office/drawing/2014/main" val="3210455730"/>
                    </a:ext>
                  </a:extLst>
                </a:gridCol>
                <a:gridCol w="600777">
                  <a:extLst>
                    <a:ext uri="{9D8B030D-6E8A-4147-A177-3AD203B41FA5}">
                      <a16:colId xmlns:a16="http://schemas.microsoft.com/office/drawing/2014/main" val="2348809353"/>
                    </a:ext>
                  </a:extLst>
                </a:gridCol>
                <a:gridCol w="1093723">
                  <a:extLst>
                    <a:ext uri="{9D8B030D-6E8A-4147-A177-3AD203B41FA5}">
                      <a16:colId xmlns:a16="http://schemas.microsoft.com/office/drawing/2014/main" val="3028229709"/>
                    </a:ext>
                  </a:extLst>
                </a:gridCol>
                <a:gridCol w="1417219">
                  <a:extLst>
                    <a:ext uri="{9D8B030D-6E8A-4147-A177-3AD203B41FA5}">
                      <a16:colId xmlns:a16="http://schemas.microsoft.com/office/drawing/2014/main" val="1335727621"/>
                    </a:ext>
                  </a:extLst>
                </a:gridCol>
                <a:gridCol w="1417219">
                  <a:extLst>
                    <a:ext uri="{9D8B030D-6E8A-4147-A177-3AD203B41FA5}">
                      <a16:colId xmlns:a16="http://schemas.microsoft.com/office/drawing/2014/main" val="2980881815"/>
                    </a:ext>
                  </a:extLst>
                </a:gridCol>
                <a:gridCol w="1309386">
                  <a:extLst>
                    <a:ext uri="{9D8B030D-6E8A-4147-A177-3AD203B41FA5}">
                      <a16:colId xmlns:a16="http://schemas.microsoft.com/office/drawing/2014/main" val="2208692289"/>
                    </a:ext>
                  </a:extLst>
                </a:gridCol>
                <a:gridCol w="1559711">
                  <a:extLst>
                    <a:ext uri="{9D8B030D-6E8A-4147-A177-3AD203B41FA5}">
                      <a16:colId xmlns:a16="http://schemas.microsoft.com/office/drawing/2014/main" val="1326141741"/>
                    </a:ext>
                  </a:extLst>
                </a:gridCol>
              </a:tblGrid>
              <a:tr h="1011275">
                <a:tc>
                  <a:txBody>
                    <a:bodyPr/>
                    <a:lstStyle/>
                    <a:p>
                      <a:pPr algn="ctr" fontAlgn="b"/>
                      <a:endParaRPr lang="en-US" sz="1800" b="1" i="0" u="none" strike="noStrike" dirty="0">
                        <a:solidFill>
                          <a:srgbClr val="000000"/>
                        </a:solidFill>
                        <a:effectLst/>
                        <a:latin typeface="Century Gothic" panose="020B0502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entury Gothic" panose="020B0502020202020204" pitchFamily="34" charset="0"/>
                        </a:rPr>
                        <a:t>Age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entury Gothic" panose="020B0502020202020204" pitchFamily="34" charset="0"/>
                        </a:rPr>
                        <a:t>Salary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entury Gothic" panose="020B0502020202020204" pitchFamily="34" charset="0"/>
                        </a:rPr>
                        <a:t>Contribution Annuity Only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Century Gothic" panose="020B0502020202020204" pitchFamily="34" charset="0"/>
                        </a:rPr>
                        <a:t>Contribution Annuity &amp; Life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800" b="1" i="0" u="none" strike="noStrike" dirty="0">
                          <a:solidFill>
                            <a:srgbClr val="000000"/>
                          </a:solidFill>
                          <a:effectLst/>
                          <a:latin typeface="Century Gothic" panose="020B0502020202020204" pitchFamily="34" charset="0"/>
                        </a:rPr>
                        <a:t>Insurance Death Benefit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800" b="1" i="0" u="none" strike="noStrike" dirty="0">
                          <a:solidFill>
                            <a:srgbClr val="000000"/>
                          </a:solidFill>
                          <a:effectLst/>
                          <a:latin typeface="Century Gothic" panose="020B0502020202020204" pitchFamily="34" charset="0"/>
                        </a:rPr>
                        <a:t>Lump Sum Benefit at Retirement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10383014"/>
                  </a:ext>
                </a:extLst>
              </a:tr>
              <a:tr h="278515">
                <a:tc>
                  <a:txBody>
                    <a:bodyPr/>
                    <a:lstStyle/>
                    <a:p>
                      <a:pPr algn="l" fontAlgn="b"/>
                      <a:r>
                        <a:rPr lang="en-US" sz="1800" b="0" i="0" u="none" strike="noStrike" dirty="0">
                          <a:solidFill>
                            <a:srgbClr val="000000"/>
                          </a:solidFill>
                          <a:effectLst/>
                          <a:latin typeface="Century Gothic" panose="020B0502020202020204" pitchFamily="34" charset="0"/>
                        </a:rPr>
                        <a:t>Owner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Century Gothic" panose="020B0502020202020204" pitchFamily="34" charset="0"/>
                        </a:rPr>
                        <a:t>$330,000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$312,299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$385,344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$4,810,112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entury Gothic" panose="020B0502020202020204" pitchFamily="34" charset="0"/>
                        </a:rPr>
                        <a:t>$1,443,839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645015"/>
                  </a:ext>
                </a:extLst>
              </a:tr>
              <a:tr h="173911">
                <a:tc>
                  <a:txBody>
                    <a:bodyPr/>
                    <a:lstStyle/>
                    <a:p>
                      <a:pPr algn="l" fontAlgn="b"/>
                      <a:r>
                        <a:rPr lang="en-US" sz="1800" b="0" i="0" u="none" strike="noStrike" dirty="0">
                          <a:solidFill>
                            <a:srgbClr val="000000"/>
                          </a:solidFill>
                          <a:effectLst/>
                          <a:latin typeface="Century Gothic" panose="020B0502020202020204" pitchFamily="34" charset="0"/>
                        </a:rPr>
                        <a:t>Owner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Century Gothic" panose="020B0502020202020204" pitchFamily="34" charset="0"/>
                        </a:rPr>
                        <a:t>$330,000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$328,576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$398,531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$6,201,146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entury Gothic" panose="020B0502020202020204" pitchFamily="34" charset="0"/>
                        </a:rPr>
                        <a:t>$1,519,086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7456"/>
                  </a:ext>
                </a:extLst>
              </a:tr>
              <a:tr h="278515">
                <a:tc>
                  <a:txBody>
                    <a:bodyPr/>
                    <a:lstStyle/>
                    <a:p>
                      <a:pPr algn="l" fontAlgn="b"/>
                      <a:r>
                        <a:rPr lang="en-US" sz="1800" b="0" i="0" u="none" strike="noStrike" dirty="0">
                          <a:solidFill>
                            <a:srgbClr val="000000"/>
                          </a:solidFill>
                          <a:effectLst/>
                          <a:latin typeface="Century Gothic" panose="020B0502020202020204" pitchFamily="34" charset="0"/>
                        </a:rPr>
                        <a:t>Child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$29,500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$27,017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$1,765,119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entury Gothic" panose="020B0502020202020204" pitchFamily="34" charset="0"/>
                        </a:rPr>
                        <a:t>$930,108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806463"/>
                  </a:ext>
                </a:extLst>
              </a:tr>
              <a:tr h="278515">
                <a:tc>
                  <a:txBody>
                    <a:bodyPr/>
                    <a:lstStyle/>
                    <a:p>
                      <a:pPr algn="l" fontAlgn="b"/>
                      <a:r>
                        <a:rPr lang="en-US" sz="1800" b="0" i="0" u="none" strike="noStrike" dirty="0">
                          <a:solidFill>
                            <a:srgbClr val="000000"/>
                          </a:solidFill>
                          <a:effectLst/>
                          <a:latin typeface="Century Gothic" panose="020B0502020202020204" pitchFamily="34" charset="0"/>
                        </a:rPr>
                        <a:t>EE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$45,000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$14,779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$12,854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$1,055,356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entury Gothic" panose="020B0502020202020204" pitchFamily="34" charset="0"/>
                        </a:rPr>
                        <a:t>$558,065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933496"/>
                  </a:ext>
                </a:extLst>
              </a:tr>
              <a:tr h="290623">
                <a:tc>
                  <a:txBody>
                    <a:bodyPr/>
                    <a:lstStyle/>
                    <a:p>
                      <a:pPr algn="l" fontAlgn="b"/>
                      <a:r>
                        <a:rPr lang="en-US" sz="1800" b="0" i="0" u="none" strike="noStrike" dirty="0">
                          <a:solidFill>
                            <a:srgbClr val="000000"/>
                          </a:solidFill>
                          <a:effectLst/>
                          <a:latin typeface="Century Gothic" panose="020B0502020202020204" pitchFamily="34" charset="0"/>
                        </a:rPr>
                        <a:t>EE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$57,138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$71,305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$816,357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entury Gothic" panose="020B0502020202020204" pitchFamily="34" charset="0"/>
                        </a:rPr>
                        <a:t>$264,220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33736740"/>
                  </a:ext>
                </a:extLst>
              </a:tr>
              <a:tr h="231288">
                <a:tc>
                  <a:txBody>
                    <a:bodyPr/>
                    <a:lstStyle/>
                    <a:p>
                      <a:pPr algn="l" fontAlgn="b"/>
                      <a:endParaRPr lang="en-US" sz="1800" b="0" i="0" u="none" strike="noStrike" dirty="0">
                        <a:solidFill>
                          <a:srgbClr val="000000"/>
                        </a:solidFill>
                        <a:effectLst/>
                        <a:latin typeface="Century Gothic" panose="020B0502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dirty="0">
                        <a:solidFill>
                          <a:srgbClr val="000000"/>
                        </a:solidFill>
                        <a:effectLst/>
                        <a:latin typeface="Century Gothic" panose="020B0502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effectLst/>
                          <a:latin typeface="Century Gothic" panose="020B0502020202020204" pitchFamily="34" charset="0"/>
                        </a:rPr>
                        <a:t>$810,000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entury Gothic" panose="020B0502020202020204" pitchFamily="34" charset="0"/>
                        </a:rPr>
                        <a:t>$742,292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800" b="1" i="0" u="none" strike="noStrike" dirty="0">
                          <a:solidFill>
                            <a:srgbClr val="000000"/>
                          </a:solidFill>
                          <a:effectLst/>
                          <a:latin typeface="Century Gothic" panose="020B0502020202020204" pitchFamily="34" charset="0"/>
                        </a:rPr>
                        <a:t>$895,051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800" b="0" i="0" u="none" strike="noStrike" dirty="0">
                          <a:solidFill>
                            <a:srgbClr val="000000"/>
                          </a:solidFill>
                          <a:effectLst/>
                          <a:latin typeface="Century Gothic" panose="020B0502020202020204" pitchFamily="34" charset="0"/>
                        </a:rPr>
                        <a:t>$14,648,090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$4,715,318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67081"/>
                  </a:ext>
                </a:extLst>
              </a:tr>
            </a:tbl>
          </a:graphicData>
        </a:graphic>
      </p:graphicFrame>
      <p:sp>
        <p:nvSpPr>
          <p:cNvPr id="8" name="TextBox 7">
            <a:extLst>
              <a:ext uri="{FF2B5EF4-FFF2-40B4-BE49-F238E27FC236}">
                <a16:creationId xmlns:a16="http://schemas.microsoft.com/office/drawing/2014/main" id="{2002A08D-1266-4FD8-B811-CA2C71DFA006}"/>
              </a:ext>
            </a:extLst>
          </p:cNvPr>
          <p:cNvSpPr txBox="1"/>
          <p:nvPr/>
        </p:nvSpPr>
        <p:spPr>
          <a:xfrm>
            <a:off x="8711381" y="6459538"/>
            <a:ext cx="325730" cy="246221"/>
          </a:xfrm>
          <a:prstGeom prst="rect">
            <a:avLst/>
          </a:prstGeom>
          <a:noFill/>
        </p:spPr>
        <p:txBody>
          <a:bodyPr wrap="none" rtlCol="0">
            <a:spAutoFit/>
          </a:bodyPr>
          <a:lstStyle/>
          <a:p>
            <a:fld id="{878F7A73-D085-410A-A5F4-F19CE0722DF2}" type="slidenum">
              <a:rPr lang="en-US" sz="1000" smtClean="0">
                <a:solidFill>
                  <a:schemeClr val="tx1"/>
                </a:solidFill>
                <a:latin typeface="Century Gothic" panose="020B0502020202020204" pitchFamily="34" charset="0"/>
              </a:rPr>
              <a:t>8</a:t>
            </a:fld>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7628938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5" name="Text Box 20"/>
          <p:cNvSpPr txBox="1">
            <a:spLocks noChangeArrowheads="1"/>
          </p:cNvSpPr>
          <p:nvPr/>
        </p:nvSpPr>
        <p:spPr bwMode="auto">
          <a:xfrm>
            <a:off x="323850" y="5867400"/>
            <a:ext cx="8362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ＭＳ Ｐゴシック" pitchFamily="34" charset="-128"/>
                <a:cs typeface="Arial" panose="020B0604020202020204" pitchFamily="34" charset="0"/>
              </a:rPr>
              <a:t>35% tax rate</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ＭＳ Ｐゴシック" pitchFamily="34" charset="-128"/>
                <a:cs typeface="Arial" panose="020B0604020202020204" pitchFamily="34" charset="0"/>
              </a:rPr>
              <a:t>This example is purely hypothetical and for illustrative purposes only.  The example shown above does not represent the actual results of any particular plan and your results will likely differ. </a:t>
            </a:r>
          </a:p>
        </p:txBody>
      </p:sp>
      <p:sp>
        <p:nvSpPr>
          <p:cNvPr id="3" name="TextBox 2"/>
          <p:cNvSpPr txBox="1"/>
          <p:nvPr/>
        </p:nvSpPr>
        <p:spPr>
          <a:xfrm>
            <a:off x="544137" y="73879"/>
            <a:ext cx="5540427"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412(e)(3) </a:t>
            </a:r>
            <a:r>
              <a:rPr kumimoji="0" lang="en-US" sz="3600" b="1" i="0" u="none" strike="noStrike" kern="1200" cap="small" spc="0" normalizeH="0" noProof="0" dirty="0">
                <a:ln>
                  <a:noFill/>
                </a:ln>
                <a:solidFill>
                  <a:prstClr val="white"/>
                </a:solidFill>
                <a:effectLst/>
                <a:uLnTx/>
                <a:uFillTx/>
                <a:latin typeface="Calibri Light" panose="020F0302020204030204" pitchFamily="34" charset="0"/>
                <a:cs typeface="Calibri Light" panose="020F0302020204030204" pitchFamily="34" charset="0"/>
              </a:rPr>
              <a:t>Plan Insurance Cost</a:t>
            </a:r>
          </a:p>
        </p:txBody>
      </p:sp>
      <p:graphicFrame>
        <p:nvGraphicFramePr>
          <p:cNvPr id="17" name="Chart 16">
            <a:extLst>
              <a:ext uri="{FF2B5EF4-FFF2-40B4-BE49-F238E27FC236}">
                <a16:creationId xmlns:a16="http://schemas.microsoft.com/office/drawing/2014/main" id="{BDF43BA0-2734-4185-AE58-425005267A3A}"/>
              </a:ext>
            </a:extLst>
          </p:cNvPr>
          <p:cNvGraphicFramePr>
            <a:graphicFrameLocks/>
          </p:cNvGraphicFramePr>
          <p:nvPr/>
        </p:nvGraphicFramePr>
        <p:xfrm>
          <a:off x="2779456" y="912238"/>
          <a:ext cx="6214602" cy="49551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A1886EE-DF44-45FB-8F84-4D751905610D}"/>
              </a:ext>
            </a:extLst>
          </p:cNvPr>
          <p:cNvSpPr txBox="1"/>
          <p:nvPr/>
        </p:nvSpPr>
        <p:spPr>
          <a:xfrm>
            <a:off x="205828" y="1255177"/>
            <a:ext cx="2453781" cy="4231928"/>
          </a:xfrm>
          <a:prstGeom prst="rect">
            <a:avLst/>
          </a:prstGeom>
          <a:gradFill>
            <a:gsLst>
              <a:gs pos="0">
                <a:srgbClr val="00005C"/>
              </a:gs>
              <a:gs pos="11000">
                <a:srgbClr val="00005C"/>
              </a:gs>
              <a:gs pos="61000">
                <a:srgbClr val="00005C"/>
              </a:gs>
              <a:gs pos="69000">
                <a:schemeClr val="bg1"/>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ts val="180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Contribution Increase</a:t>
            </a:r>
          </a:p>
          <a:p>
            <a:pPr marL="0" marR="0" lvl="0" indent="0" algn="ctr" defTabSz="914400" rtl="0" eaLnBrk="0" fontAlgn="base" latinLnBrk="0" hangingPunct="0">
              <a:lnSpc>
                <a:spcPct val="100000"/>
              </a:lnSpc>
              <a:spcBef>
                <a:spcPts val="180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$152,759</a:t>
            </a:r>
          </a:p>
          <a:p>
            <a:pPr marL="0" marR="0" lvl="0" indent="0" algn="ctr" defTabSz="914400" rtl="0" eaLnBrk="0" fontAlgn="base" latinLnBrk="0" hangingPunct="0">
              <a:lnSpc>
                <a:spcPct val="100000"/>
              </a:lnSpc>
              <a:spcBef>
                <a:spcPts val="180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After-Tax Cost</a:t>
            </a:r>
          </a:p>
          <a:p>
            <a:pPr marL="0" marR="0" lvl="0" indent="0" algn="ctr"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$ 99,293</a:t>
            </a:r>
          </a:p>
          <a:p>
            <a:pPr marL="0" marR="0" lvl="0" indent="0" algn="ctr" defTabSz="914400" rtl="0" eaLnBrk="0" fontAlgn="base" latinLnBrk="0" hangingPunct="0">
              <a:lnSpc>
                <a:spcPct val="100000"/>
              </a:lnSpc>
              <a:spcBef>
                <a:spcPts val="180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09900"/>
                </a:solidFill>
                <a:effectLst/>
                <a:uLnTx/>
                <a:uFillTx/>
                <a:latin typeface="Century Gothic" panose="020B0502020202020204" pitchFamily="34" charset="0"/>
                <a:ea typeface="+mn-ea"/>
                <a:cs typeface="+mn-cs"/>
              </a:rPr>
              <a:t>Insurance Premium</a:t>
            </a:r>
          </a:p>
          <a:p>
            <a:pPr marL="0" marR="0" lvl="0" indent="0" algn="ctr"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09900"/>
                </a:solidFill>
                <a:effectLst/>
                <a:uLnTx/>
                <a:uFillTx/>
                <a:latin typeface="Century Gothic" panose="020B0502020202020204" pitchFamily="34" charset="0"/>
                <a:ea typeface="+mn-ea"/>
                <a:cs typeface="+mn-cs"/>
              </a:rPr>
              <a:t>$444,062</a:t>
            </a:r>
            <a:endParaRPr kumimoji="0" lang="en-US" sz="20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FC50B20-713E-4D7E-948A-485EAC774EC5}"/>
              </a:ext>
            </a:extLst>
          </p:cNvPr>
          <p:cNvSpPr/>
          <p:nvPr/>
        </p:nvSpPr>
        <p:spPr>
          <a:xfrm>
            <a:off x="457200" y="2619375"/>
            <a:ext cx="1951038" cy="134302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0BB20D7-933A-4998-B20C-78FC152F0503}"/>
              </a:ext>
            </a:extLst>
          </p:cNvPr>
          <p:cNvSpPr/>
          <p:nvPr/>
        </p:nvSpPr>
        <p:spPr>
          <a:xfrm>
            <a:off x="457200" y="4219575"/>
            <a:ext cx="1951038" cy="126752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2E38BA7-D865-4BCC-9DCB-B96D07C73C99}"/>
              </a:ext>
            </a:extLst>
          </p:cNvPr>
          <p:cNvSpPr txBox="1"/>
          <p:nvPr/>
        </p:nvSpPr>
        <p:spPr>
          <a:xfrm>
            <a:off x="8711381" y="6459538"/>
            <a:ext cx="325730" cy="246221"/>
          </a:xfrm>
          <a:prstGeom prst="rect">
            <a:avLst/>
          </a:prstGeom>
          <a:noFill/>
        </p:spPr>
        <p:txBody>
          <a:bodyPr wrap="none" rtlCol="0">
            <a:spAutoFit/>
          </a:bodyPr>
          <a:lstStyle/>
          <a:p>
            <a:fld id="{878F7A73-D085-410A-A5F4-F19CE0722DF2}" type="slidenum">
              <a:rPr lang="en-US" sz="1000" smtClean="0">
                <a:solidFill>
                  <a:schemeClr val="tx1"/>
                </a:solidFill>
                <a:latin typeface="Century Gothic" panose="020B0502020202020204" pitchFamily="34" charset="0"/>
              </a:rPr>
              <a:t>9</a:t>
            </a:fld>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44367729"/>
      </p:ext>
    </p:extLst>
  </p:cSld>
  <p:clrMapOvr>
    <a:masterClrMapping/>
  </p:clrMapOvr>
  <p:transition spd="slow"/>
</p:sld>
</file>

<file path=ppt/theme/theme1.xml><?xml version="1.0" encoding="utf-8"?>
<a:theme xmlns:a="http://schemas.openxmlformats.org/drawingml/2006/main" name="Pentegra2013PPTemplate C">
  <a:themeElements>
    <a:clrScheme name="Custom 4">
      <a:dk1>
        <a:sysClr val="windowText" lastClr="000000"/>
      </a:dk1>
      <a:lt1>
        <a:sysClr val="window" lastClr="FFFFFF"/>
      </a:lt1>
      <a:dk2>
        <a:srgbClr val="1F497D"/>
      </a:dk2>
      <a:lt2>
        <a:srgbClr val="EEECE1"/>
      </a:lt2>
      <a:accent1>
        <a:srgbClr val="4F81BD"/>
      </a:accent1>
      <a:accent2>
        <a:srgbClr val="6A006C"/>
      </a:accent2>
      <a:accent3>
        <a:srgbClr val="92D050"/>
      </a:accent3>
      <a:accent4>
        <a:srgbClr val="2058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TALK TCJA November 2018 [Compatibility Mode]" id="{85A5FAA3-E607-4E1D-BF7B-0CCE17406FA5}" vid="{7B4617C4-E017-43A0-9FDB-28FC4EDD2351}"/>
    </a:ext>
  </a:extLst>
</a:theme>
</file>

<file path=ppt/theme/theme2.xml><?xml version="1.0" encoding="utf-8"?>
<a:theme xmlns:a="http://schemas.openxmlformats.org/drawingml/2006/main" name="1_Pentegra2013PPTemplate C">
  <a:themeElements>
    <a:clrScheme name="Custom 4">
      <a:dk1>
        <a:sysClr val="windowText" lastClr="000000"/>
      </a:dk1>
      <a:lt1>
        <a:sysClr val="window" lastClr="FFFFFF"/>
      </a:lt1>
      <a:dk2>
        <a:srgbClr val="1F497D"/>
      </a:dk2>
      <a:lt2>
        <a:srgbClr val="EEECE1"/>
      </a:lt2>
      <a:accent1>
        <a:srgbClr val="4F81BD"/>
      </a:accent1>
      <a:accent2>
        <a:srgbClr val="6A006C"/>
      </a:accent2>
      <a:accent3>
        <a:srgbClr val="92D050"/>
      </a:accent3>
      <a:accent4>
        <a:srgbClr val="2058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TALK TCJA November 2018 [Compatibility Mode]" id="{85A5FAA3-E607-4E1D-BF7B-0CCE17406FA5}" vid="{7B4617C4-E017-43A0-9FDB-28FC4EDD2351}"/>
    </a:ext>
  </a:extLst>
</a:theme>
</file>

<file path=ppt/theme/theme3.xml><?xml version="1.0" encoding="utf-8"?>
<a:theme xmlns:a="http://schemas.openxmlformats.org/drawingml/2006/main" name="2_Pentegra2013PPTemplate C">
  <a:themeElements>
    <a:clrScheme name="Custom 4">
      <a:dk1>
        <a:sysClr val="windowText" lastClr="000000"/>
      </a:dk1>
      <a:lt1>
        <a:sysClr val="window" lastClr="FFFFFF"/>
      </a:lt1>
      <a:dk2>
        <a:srgbClr val="1F497D"/>
      </a:dk2>
      <a:lt2>
        <a:srgbClr val="EEECE1"/>
      </a:lt2>
      <a:accent1>
        <a:srgbClr val="4F81BD"/>
      </a:accent1>
      <a:accent2>
        <a:srgbClr val="6A006C"/>
      </a:accent2>
      <a:accent3>
        <a:srgbClr val="92D050"/>
      </a:accent3>
      <a:accent4>
        <a:srgbClr val="2058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TALK TCJA November 2018 [Compatibility Mode]" id="{85A5FAA3-E607-4E1D-BF7B-0CCE17406FA5}" vid="{7B4617C4-E017-43A0-9FDB-28FC4EDD235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a307d56e-7f8b-49d8-96dd-1a3cc332926c}" enabled="0" method="" siteId="{a307d56e-7f8b-49d8-96dd-1a3cc332926c}" removed="1"/>
</clbl:labelList>
</file>

<file path=docProps/app.xml><?xml version="1.0" encoding="utf-8"?>
<Properties xmlns="http://schemas.openxmlformats.org/officeDocument/2006/extended-properties" xmlns:vt="http://schemas.openxmlformats.org/officeDocument/2006/docPropsVTypes">
  <Template/>
  <TotalTime>36124</TotalTime>
  <Words>850</Words>
  <Application>Microsoft Office PowerPoint</Application>
  <PresentationFormat>On-screen Show (4:3)</PresentationFormat>
  <Paragraphs>161</Paragraphs>
  <Slides>13</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ＭＳ Ｐゴシック</vt:lpstr>
      <vt:lpstr>Arial</vt:lpstr>
      <vt:lpstr>Calibri</vt:lpstr>
      <vt:lpstr>Calibri Light</vt:lpstr>
      <vt:lpstr>Century Gothic</vt:lpstr>
      <vt:lpstr>Times New Roman</vt:lpstr>
      <vt:lpstr>Wingdings</vt:lpstr>
      <vt:lpstr>Wingdings 3</vt:lpstr>
      <vt:lpstr>ZapfDingbats</vt:lpstr>
      <vt:lpstr>Pentegra2013PPTemplate C</vt:lpstr>
      <vt:lpstr>1_Pentegra2013PPTemplate C</vt:lpstr>
      <vt:lpstr>2_Pentegra2013PPTemplate C</vt:lpstr>
      <vt:lpstr>Give Me Deductions Benefiting From a Plan Safe - Stable - Secure </vt:lpstr>
      <vt:lpstr> Maximizing Deductions</vt:lpstr>
      <vt:lpstr>Traditional Defined Benefit Plan</vt:lpstr>
      <vt:lpstr>How Much Will the Contribution Be?</vt:lpstr>
      <vt:lpstr>What is a 412(e)(3) Defined Benefit Plan?</vt:lpstr>
      <vt:lpstr>LIFE INSURANCE IN A QUALIFIED PLAN</vt:lpstr>
      <vt:lpstr>LIFE INSURANCE IN A QUALIFIED PLAN</vt:lpstr>
      <vt:lpstr>412(e)(3) ANNUITY &amp; LIFE INSURANCE</vt:lpstr>
      <vt:lpstr>PowerPoint Presentation</vt:lpstr>
      <vt:lpstr>Life Insurance Taxation at Death</vt:lpstr>
      <vt:lpstr>PowerPoint Presentation</vt:lpstr>
      <vt:lpstr>What Could Go Right?</vt:lpstr>
      <vt:lpstr>Want to Know More?</vt:lpstr>
    </vt:vector>
  </TitlesOfParts>
  <Company>National Life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Lindsey Simanskas</dc:creator>
  <cp:lastModifiedBy>Mary Read</cp:lastModifiedBy>
  <cp:revision>999</cp:revision>
  <dcterms:created xsi:type="dcterms:W3CDTF">2009-09-17T15:51:11Z</dcterms:created>
  <dcterms:modified xsi:type="dcterms:W3CDTF">2026-01-16T16:44:03Z</dcterms:modified>
</cp:coreProperties>
</file>