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96728" r:id="rId1"/>
    <p:sldMasterId id="2147496975" r:id="rId2"/>
    <p:sldMasterId id="2147496990" r:id="rId3"/>
  </p:sldMasterIdLst>
  <p:notesMasterIdLst>
    <p:notesMasterId r:id="rId16"/>
  </p:notesMasterIdLst>
  <p:handoutMasterIdLst>
    <p:handoutMasterId r:id="rId17"/>
  </p:handoutMasterIdLst>
  <p:sldIdLst>
    <p:sldId id="1008" r:id="rId4"/>
    <p:sldId id="280" r:id="rId5"/>
    <p:sldId id="1303" r:id="rId6"/>
    <p:sldId id="1222" r:id="rId7"/>
    <p:sldId id="1202" r:id="rId8"/>
    <p:sldId id="1269" r:id="rId9"/>
    <p:sldId id="1196" r:id="rId10"/>
    <p:sldId id="1304" r:id="rId11"/>
    <p:sldId id="1305" r:id="rId12"/>
    <p:sldId id="1287" r:id="rId13"/>
    <p:sldId id="619" r:id="rId14"/>
    <p:sldId id="130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rgbClr val="46AA4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rgbClr val="46AA4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rgbClr val="46AA4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rgbClr val="46AA4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rgbClr val="46AA4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000" kern="1200">
        <a:solidFill>
          <a:srgbClr val="46AA4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000" kern="1200">
        <a:solidFill>
          <a:srgbClr val="46AA4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000" kern="1200">
        <a:solidFill>
          <a:srgbClr val="46AA4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000" kern="1200">
        <a:solidFill>
          <a:srgbClr val="46AA4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4123">
          <p15:clr>
            <a:srgbClr val="A4A3A4"/>
          </p15:clr>
        </p15:guide>
        <p15:guide id="3" orient="horz" pos="4127">
          <p15:clr>
            <a:srgbClr val="A4A3A4"/>
          </p15:clr>
        </p15:guide>
        <p15:guide id="4" pos="2886">
          <p15:clr>
            <a:srgbClr val="A4A3A4"/>
          </p15:clr>
        </p15:guide>
        <p15:guide id="5" pos="53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070"/>
    <a:srgbClr val="000099"/>
    <a:srgbClr val="000066"/>
    <a:srgbClr val="D6BCEA"/>
    <a:srgbClr val="E7F6FF"/>
    <a:srgbClr val="CCECFF"/>
    <a:srgbClr val="CCFFCC"/>
    <a:srgbClr val="000000"/>
    <a:srgbClr val="FFE18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7AA15B-A963-4F2E-ABDE-F1265EB8959D}" v="8" dt="2026-01-16T16:58:46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0854" autoAdjust="0"/>
  </p:normalViewPr>
  <p:slideViewPr>
    <p:cSldViewPr snapToGrid="0">
      <p:cViewPr varScale="1">
        <p:scale>
          <a:sx n="85" d="100"/>
          <a:sy n="85" d="100"/>
        </p:scale>
        <p:origin x="1296" y="33"/>
      </p:cViewPr>
      <p:guideLst>
        <p:guide orient="horz"/>
        <p:guide orient="horz" pos="4123"/>
        <p:guide orient="horz" pos="4127"/>
        <p:guide pos="2886"/>
        <p:guide pos="5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308" y="-3774"/>
      </p:cViewPr>
      <p:guideLst>
        <p:guide orient="horz" pos="2880"/>
        <p:guide pos="2160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1\home\MaryR1\Move\Cases\2021\SAmple\Sample%20PS%20comparis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sz="2800" dirty="0">
                <a:solidFill>
                  <a:srgbClr val="660066"/>
                </a:solidFill>
              </a:rPr>
              <a:t>Defined Benefit</a:t>
            </a:r>
          </a:p>
        </c:rich>
      </c:tx>
      <c:layout>
        <c:manualLayout>
          <c:xMode val="edge"/>
          <c:yMode val="edge"/>
          <c:x val="0.25428155168012934"/>
          <c:y val="7.1232321974582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919342769829454"/>
          <c:y val="0.23106071758198216"/>
          <c:w val="0.57220988018588803"/>
          <c:h val="0.7066380641552314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Contributions</c:v>
                </c:pt>
              </c:strCache>
            </c:strRef>
          </c:tx>
          <c:spPr>
            <a:gradFill>
              <a:gsLst>
                <a:gs pos="0">
                  <a:srgbClr val="3366FF"/>
                </a:gs>
                <a:gs pos="81000">
                  <a:srgbClr val="CCCC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FA65-4037-8F30-8F5B1A6AFA54}"/>
              </c:ext>
            </c:extLst>
          </c:dPt>
          <c:dPt>
            <c:idx val="1"/>
            <c:bubble3D val="0"/>
            <c:spPr>
              <a:solidFill>
                <a:srgbClr val="92D050">
                  <a:lumMod val="75000"/>
                </a:srgbClr>
              </a:solidFill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24D-475D-9888-63E4E0475C51}"/>
              </c:ext>
            </c:extLst>
          </c:dPt>
          <c:dPt>
            <c:idx val="2"/>
            <c:bubble3D val="0"/>
            <c:spPr>
              <a:solidFill>
                <a:srgbClr val="4BACC6">
                  <a:lumMod val="75000"/>
                </a:srgbClr>
              </a:solidFill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24D-475D-9888-63E4E0475C51}"/>
              </c:ext>
            </c:extLst>
          </c:dPt>
          <c:dPt>
            <c:idx val="3"/>
            <c:bubble3D val="0"/>
            <c:spPr>
              <a:solidFill>
                <a:srgbClr val="1F497D">
                  <a:lumMod val="75000"/>
                </a:srgbClr>
              </a:solidFill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24D-475D-9888-63E4E0475C51}"/>
              </c:ext>
            </c:extLst>
          </c:dPt>
          <c:dPt>
            <c:idx val="4"/>
            <c:bubble3D val="0"/>
            <c:spPr>
              <a:solidFill>
                <a:srgbClr val="92D050">
                  <a:lumMod val="50000"/>
                </a:srgbClr>
              </a:solidFill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24D-475D-9888-63E4E0475C51}"/>
              </c:ext>
            </c:extLst>
          </c:dPt>
          <c:dLbls>
            <c:dLbl>
              <c:idx val="0"/>
              <c:layout>
                <c:manualLayout>
                  <c:x val="-2.2866146733627996E-2"/>
                  <c:y val="-8.432437776167341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Owner, </a:t>
                    </a:r>
                    <a:r>
                      <a:rPr lang="en-US" b="1" baseline="0" dirty="0"/>
                      <a:t> $385,344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301714195475544"/>
                      <c:h val="0.144280798727472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FA65-4037-8F30-8F5B1A6AFA54}"/>
                </c:ext>
              </c:extLst>
            </c:dLbl>
            <c:dLbl>
              <c:idx val="1"/>
              <c:layout>
                <c:manualLayout>
                  <c:x val="0.24529485331789522"/>
                  <c:y val="-4.381361885810839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Owner, </a:t>
                    </a:r>
                    <a:r>
                      <a:rPr lang="en-US" b="1" baseline="0" dirty="0"/>
                      <a:t> $398,531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84134569980482"/>
                      <c:h val="0.32868939830694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24D-475D-9888-63E4E0475C51}"/>
                </c:ext>
              </c:extLst>
            </c:dLbl>
            <c:dLbl>
              <c:idx val="2"/>
              <c:layout>
                <c:manualLayout>
                  <c:x val="0.20593530313545563"/>
                  <c:y val="2.053748432678583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Child,</a:t>
                    </a:r>
                    <a:r>
                      <a:rPr lang="en-US" b="1" baseline="0" dirty="0"/>
                      <a:t> $27,017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354407031102427"/>
                      <c:h val="0.1490869366714959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24D-475D-9888-63E4E0475C51}"/>
                </c:ext>
              </c:extLst>
            </c:dLbl>
            <c:dLbl>
              <c:idx val="3"/>
              <c:layout>
                <c:manualLayout>
                  <c:x val="-6.5987328518663277E-2"/>
                  <c:y val="0.20758519371655906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EE 1 $12,854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57093735147363"/>
                      <c:h val="0.2495560119160324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24D-475D-9888-63E4E0475C51}"/>
                </c:ext>
              </c:extLst>
            </c:dLbl>
            <c:dLbl>
              <c:idx val="4"/>
              <c:layout>
                <c:manualLayout>
                  <c:x val="0.32534023496603787"/>
                  <c:y val="3.931690289821156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EE 2</a:t>
                    </a:r>
                    <a:r>
                      <a:rPr lang="en-US" baseline="0" dirty="0"/>
                      <a:t> $71,305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0140572670284"/>
                      <c:h val="0.3286895043504952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D24D-475D-9888-63E4E0475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Owner Pat</c:v>
                </c:pt>
                <c:pt idx="1">
                  <c:v>Owner Chris</c:v>
                </c:pt>
                <c:pt idx="2">
                  <c:v>Child Drew</c:v>
                </c:pt>
                <c:pt idx="3">
                  <c:v>Employee 1</c:v>
                </c:pt>
                <c:pt idx="4">
                  <c:v>Employee 2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178070</c:v>
                </c:pt>
                <c:pt idx="1">
                  <c:v>141199</c:v>
                </c:pt>
                <c:pt idx="2">
                  <c:v>2703</c:v>
                </c:pt>
                <c:pt idx="3">
                  <c:v>1011</c:v>
                </c:pt>
                <c:pt idx="4">
                  <c:v>22896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4D-475D-9888-63E4E0475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rgbClr val="002060"/>
                </a:solidFill>
              </a:rPr>
              <a:t>Profit Sharing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B89-464E-9ABF-A595B7E27E8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B89-464E-9ABF-A595B7E27E8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DB89-464E-9ABF-A595B7E27E8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DB89-464E-9ABF-A595B7E27E8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DB89-464E-9ABF-A595B7E27E8E}"/>
              </c:ext>
            </c:extLst>
          </c:dPt>
          <c:dLbls>
            <c:dLbl>
              <c:idx val="0"/>
              <c:layout>
                <c:manualLayout>
                  <c:x val="-0.20625640628416236"/>
                  <c:y val="-2.33331283848523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Owner</a:t>
                    </a:r>
                    <a:r>
                      <a:rPr lang="en-US" b="1" baseline="0" dirty="0"/>
                      <a:t>, 72,000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12603446024349"/>
                      <c:h val="0.1368446131853605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B89-464E-9ABF-A595B7E27E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baseline="0" dirty="0"/>
                      <a:t>Owner</a:t>
                    </a:r>
                    <a:r>
                      <a:rPr lang="en-US" baseline="0" dirty="0"/>
                      <a:t>, </a:t>
                    </a:r>
                    <a:r>
                      <a:rPr lang="en-US" b="1" baseline="0" dirty="0"/>
                      <a:t>72,000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08054692557116"/>
                      <c:h val="0.136649399757136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B89-464E-9ABF-A595B7E27E8E}"/>
                </c:ext>
              </c:extLst>
            </c:dLbl>
            <c:dLbl>
              <c:idx val="2"/>
              <c:layout>
                <c:manualLayout>
                  <c:x val="-5.5318848200381368E-2"/>
                  <c:y val="8.141475936486465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Child</a:t>
                    </a:r>
                    <a:r>
                      <a:rPr lang="en-US" b="1" baseline="0" dirty="0"/>
                      <a:t>, </a:t>
                    </a:r>
                    <a:fld id="{DE9ACF05-30EF-474D-9A2E-719598949D58}" type="VALUE">
                      <a:rPr lang="en-US" b="1" baseline="0"/>
                      <a:pPr/>
                      <a:t>[VALUE]</a:t>
                    </a:fld>
                    <a:endParaRPr lang="en-US" b="1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B89-464E-9ABF-A595B7E27E8E}"/>
                </c:ext>
              </c:extLst>
            </c:dLbl>
            <c:dLbl>
              <c:idx val="3"/>
              <c:layout>
                <c:manualLayout>
                  <c:x val="-6.2148300895791556E-2"/>
                  <c:y val="9.3018429992160721E-3"/>
                </c:manualLayout>
              </c:layout>
              <c:tx>
                <c:rich>
                  <a:bodyPr/>
                  <a:lstStyle/>
                  <a:p>
                    <a:fld id="{9A27E460-DD1C-4768-884A-FC357ED4F089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5B2C7CB8-92EF-4EA4-80D0-D873037E7CD3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B89-464E-9ABF-A595B7E27E8E}"/>
                </c:ext>
              </c:extLst>
            </c:dLbl>
            <c:dLbl>
              <c:idx val="4"/>
              <c:layout>
                <c:manualLayout>
                  <c:x val="0.17649103196764634"/>
                  <c:y val="5.5278259528823093E-2"/>
                </c:manualLayout>
              </c:layout>
              <c:tx>
                <c:rich>
                  <a:bodyPr/>
                  <a:lstStyle/>
                  <a:p>
                    <a:fld id="{F02F5B60-9E1A-4BB8-9828-5F4247E8B10C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$1,500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78070611758195"/>
                      <c:h val="0.146080523359355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B89-464E-9ABF-A595B7E27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Sheet1!$A$12:$A$16</c:f>
              <c:strCache>
                <c:ptCount val="5"/>
                <c:pt idx="0">
                  <c:v>Pat</c:v>
                </c:pt>
                <c:pt idx="1">
                  <c:v>Chris</c:v>
                </c:pt>
                <c:pt idx="2">
                  <c:v>Drew</c:v>
                </c:pt>
                <c:pt idx="3">
                  <c:v>EE1</c:v>
                </c:pt>
                <c:pt idx="4">
                  <c:v>EE2</c:v>
                </c:pt>
              </c:strCache>
            </c:strRef>
          </c:cat>
          <c:val>
            <c:numRef>
              <c:f>Sheet1!$B$12:$B$16</c:f>
              <c:numCache>
                <c:formatCode>"$"#,##0</c:formatCode>
                <c:ptCount val="5"/>
                <c:pt idx="0">
                  <c:v>58000</c:v>
                </c:pt>
                <c:pt idx="1">
                  <c:v>58000</c:v>
                </c:pt>
                <c:pt idx="2">
                  <c:v>3750</c:v>
                </c:pt>
                <c:pt idx="3">
                  <c:v>2250</c:v>
                </c:pt>
                <c:pt idx="4">
                  <c:v>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89-464E-9ABF-A595B7E27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02CC69-7878-4E1B-82DD-9BEC49C8F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D7E926-6A99-481B-AF2A-5F85D2D736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B53BC-0350-4A91-BCE1-9D8E3AC11E7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0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A9175-E9DE-4AC0-9B60-1F03F5761C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9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9AB129-5666-4236-85B7-EBFAC3E09CE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69925"/>
            <a:ext cx="4530725" cy="339883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06888"/>
            <a:ext cx="5029200" cy="4156075"/>
          </a:xfrm>
        </p:spPr>
        <p:txBody>
          <a:bodyPr/>
          <a:lstStyle/>
          <a:p>
            <a:r>
              <a:rPr lang="en-US" dirty="0"/>
              <a:t>The maximum benefit at retirement is limited to 100% of high 3 consecutive year average compensation or $245,000 for 2022.  The tax deductible contribution limit is whatever is required to fund for the future benefits, based on the actuary’s assumptions.  There is no specific contribution limit.</a:t>
            </a:r>
          </a:p>
          <a:p>
            <a:r>
              <a:rPr lang="en-US" dirty="0"/>
              <a:t>The maximum amount of compensation that can be used for 2022 is $305,000.</a:t>
            </a:r>
          </a:p>
        </p:txBody>
      </p:sp>
    </p:spTree>
    <p:extLst>
      <p:ext uri="{BB962C8B-B14F-4D97-AF65-F5344CB8AC3E}">
        <p14:creationId xmlns:p14="http://schemas.microsoft.com/office/powerpoint/2010/main" val="86996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D7E926-6A99-481B-AF2A-5F85D2D736E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796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6137" cy="34925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22775"/>
            <a:ext cx="5153025" cy="4191000"/>
          </a:xfrm>
          <a:noFill/>
        </p:spPr>
        <p:txBody>
          <a:bodyPr lIns="93349" tIns="46674" rIns="93349" bIns="46674"/>
          <a:lstStyle/>
          <a:p>
            <a:pPr eaLnBrk="1" hangingPunct="1"/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(Read from slide)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94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4848225" y="5029200"/>
            <a:ext cx="4038600" cy="495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27432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6131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For financial professional use only. Not for use with the public.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B355-6F6A-4424-A9E7-20047B143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7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For financial professional use only. Not for use with the public.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B606-468A-44ED-B89A-3D4943DB0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29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D8E71A-959F-4850-BDAA-5A630753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CBF456-A487-436C-BB98-E76A6EA6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5A1F3E-B5D4-4DC4-BC31-058D05840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119E51C1-60F2-4CFF-ACF9-90E2512F06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0092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4822F40-2FAF-4F85-AD69-183411DF6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3F8B644-7690-43CE-8B60-365A3CA7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17D196-9D20-4B91-BF6A-DF93EAD4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BB827470-F399-47C1-8D08-3F111302F1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0750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229DE9-773D-44F8-A82E-845112F34C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36725" y="6472238"/>
            <a:ext cx="48021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46AA4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rgbClr val="46AA4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rgbClr val="46AA4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rgbClr val="46AA4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rgbClr val="46AA4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en-US" altLang="en-US" sz="1200" dirty="0">
                <a:solidFill>
                  <a:srgbClr val="404040"/>
                </a:solidFill>
                <a:latin typeface="Century Gothic" pitchFamily="34" charset="0"/>
              </a:rPr>
              <a:t>For Financial Professional Use Only – Not For Use with the Public</a:t>
            </a:r>
          </a:p>
          <a:p>
            <a:pPr eaLnBrk="1" hangingPunct="1">
              <a:lnSpc>
                <a:spcPct val="85000"/>
              </a:lnSpc>
              <a:defRPr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66763"/>
            <a:ext cx="865187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1982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4313" y="766763"/>
            <a:ext cx="865187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1909763"/>
            <a:ext cx="4249737" cy="1919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6450" y="1909763"/>
            <a:ext cx="4249738" cy="1919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4313" y="3981450"/>
            <a:ext cx="4249737" cy="1920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6450" y="3981450"/>
            <a:ext cx="4249738" cy="1920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82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1C7E6-ED57-4C69-B8E5-A12824B8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A7F9D-F8E6-4A7A-95A7-4FF232D4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2279A-0DA5-4584-AAED-3DDEF481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67267345-87A4-4155-8168-CABD945A0F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611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4848225" y="5029200"/>
            <a:ext cx="4038600" cy="495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27432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20625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4848225" y="5029200"/>
            <a:ext cx="4038600" cy="495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Picture 7" descr="PowerPointImage_Second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48400"/>
            <a:ext cx="22812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5081588" y="6573838"/>
            <a:ext cx="4479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dirty="0">
                <a:solidFill>
                  <a:srgbClr val="89898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For Financial Professional Use Only- Not For Use With Public</a:t>
            </a:r>
          </a:p>
          <a:p>
            <a:pPr eaLnBrk="1" hangingPunct="1">
              <a:defRPr/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7587578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231A-AA46-43D9-B668-ADAA60BE88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9226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4848225" y="5029200"/>
            <a:ext cx="4038600" cy="495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Picture 7" descr="PowerPointImage_Second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48400"/>
            <a:ext cx="22812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5081588" y="6573838"/>
            <a:ext cx="4479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dirty="0">
                <a:solidFill>
                  <a:srgbClr val="89898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For Financial Professional Use Only- Not For Use With Public</a:t>
            </a:r>
          </a:p>
          <a:p>
            <a:pPr eaLnBrk="1" hangingPunct="1">
              <a:defRPr/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9688483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PointImage_Second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48400"/>
            <a:ext cx="22812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86910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4848225" y="5029200"/>
            <a:ext cx="4038600" cy="495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Picture 7" descr="PowerPointImage_Second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48400"/>
            <a:ext cx="22812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40351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7D91-AAD3-496C-AA8E-652E09CDAD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43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2057400"/>
            <a:ext cx="548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7A929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173415" y="2745154"/>
            <a:ext cx="4343400" cy="609600"/>
          </a:xfrm>
          <a:prstGeom prst="rect">
            <a:avLst/>
          </a:prstGeom>
        </p:spPr>
        <p:txBody>
          <a:bodyPr vert="horz"/>
          <a:lstStyle>
            <a:lvl1pPr>
              <a:defRPr b="0" i="0" baseline="0">
                <a:solidFill>
                  <a:srgbClr val="2E4048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417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3000" dirty="0">
                <a:solidFill>
                  <a:srgbClr val="2F4048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362200"/>
            <a:ext cx="8229600" cy="381000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4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010400" y="5943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724E-2048-47DC-9126-6A58C4D09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16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7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483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FB26-163B-458A-A0D6-F311FC728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97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B355-6F6A-4424-A9E7-20047B143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40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9456769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B606-468A-44ED-B89A-3D4943DB0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financial professional use only. Not for use with the public.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231A-AA46-43D9-B668-ADAA60BE88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0841364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For financial professional use only. Not for use with the public.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25DA6-581C-4F3F-ACD4-3CC344DABCB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8647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4848225" y="5029200"/>
            <a:ext cx="4038600" cy="495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27432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92529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4848225" y="5029200"/>
            <a:ext cx="4038600" cy="495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Picture 7" descr="PowerPointImage_Second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48400"/>
            <a:ext cx="22812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5081588" y="6573838"/>
            <a:ext cx="4479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dirty="0">
                <a:solidFill>
                  <a:srgbClr val="89898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For Financial Professional Use Only- Not For Use With Public</a:t>
            </a:r>
          </a:p>
          <a:p>
            <a:pPr eaLnBrk="1" hangingPunct="1">
              <a:defRPr/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88837127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0855-0A4A-4401-9659-4C93B6A54C5E}" type="datetime1">
              <a:rPr lang="en-US"/>
              <a:pPr>
                <a:defRPr/>
              </a:pPr>
              <a:t>1/16/2026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0847-52C8-48A7-A94E-0DE836CC4500}" type="slidenum">
              <a:rPr lang="en-US" alt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231A-AA46-43D9-B668-ADAA60BE88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145862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PointImage_Second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48400"/>
            <a:ext cx="22812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205153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4848225" y="5029200"/>
            <a:ext cx="4038600" cy="495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Picture 7" descr="PowerPointImage_Second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48400"/>
            <a:ext cx="22812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638216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180B3-F0DF-40A3-B52D-8655042E5CA3}" type="datetime1">
              <a:rPr lang="en-US"/>
              <a:pPr>
                <a:defRPr/>
              </a:pPr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Financial Professional Use Only. Not For Use With Public.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7D91-AAD3-496C-AA8E-652E09CDAD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23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16C03-6E22-4CE7-91F7-23778DE0785F}" type="datetime1">
              <a:rPr lang="en-US"/>
              <a:pPr>
                <a:defRPr/>
              </a:pPr>
              <a:t>1/16/2026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Financial Professional Use Only. Not For Use With Public.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6288-665B-406B-9827-989EA34A83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65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2057400"/>
            <a:ext cx="548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7A929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173415" y="2745154"/>
            <a:ext cx="4343400" cy="609600"/>
          </a:xfrm>
          <a:prstGeom prst="rect">
            <a:avLst/>
          </a:prstGeom>
        </p:spPr>
        <p:txBody>
          <a:bodyPr vert="horz"/>
          <a:lstStyle>
            <a:lvl1pPr>
              <a:defRPr b="0" i="0" baseline="0">
                <a:solidFill>
                  <a:srgbClr val="2E4048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713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3000" dirty="0">
                <a:solidFill>
                  <a:srgbClr val="2F4048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362200"/>
            <a:ext cx="8229600" cy="381000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4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3B37D-02E7-4198-BCD4-5127D60CE59C}" type="datetime1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For Financial Professional Use Only. Not For Use With Public.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010400" y="5943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724E-2048-47DC-9126-6A58C4D09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5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PointImage_Second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48400"/>
            <a:ext cx="22812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181967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7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For Financial Professional Use Only. Not For Use With Public.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E453B-C766-4FE3-A9DE-A147155763B6}" type="datetime1">
              <a:rPr lang="en-US" smtClean="0"/>
              <a:t>1/16/2026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092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4017-8F7B-40B2-8787-3EA8B44ADAAB}" type="datetime1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For Financial Professional Use Only. Not For Use With Public.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FB26-163B-458A-A0D6-F311FC728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16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FBC76-0A50-4D6C-B55F-A6F6F8772573}" type="datetime1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For Financial Professional Use Only. Not For Use With Public.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B355-6F6A-4424-A9E7-20047B143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94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50004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29C0-5681-43CD-BC52-8817D9A99D89}" type="datetime1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For Financial Professional Use Only. Not For Use With Public.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B606-468A-44ED-B89A-3D4943DB0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8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4848225" y="5029200"/>
            <a:ext cx="4038600" cy="495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Picture 7" descr="PowerPointImage_Second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48400"/>
            <a:ext cx="22812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44339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2057400"/>
            <a:ext cx="548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7A929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173415" y="2745154"/>
            <a:ext cx="4343400" cy="609600"/>
          </a:xfrm>
          <a:prstGeom prst="rect">
            <a:avLst/>
          </a:prstGeom>
        </p:spPr>
        <p:txBody>
          <a:bodyPr vert="horz"/>
          <a:lstStyle>
            <a:lvl1pPr>
              <a:defRPr b="0" i="0" baseline="0">
                <a:solidFill>
                  <a:srgbClr val="2E4048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07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3000" dirty="0">
                <a:solidFill>
                  <a:srgbClr val="2F4048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362200"/>
            <a:ext cx="8229600" cy="381000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4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For financial professional use only. Not for use with the public.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010400" y="5943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724E-2048-47DC-9126-6A58C4D09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2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7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For financial professional use only. Not for use with the public.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070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For financial professional use only. Not for use with the public.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FB26-163B-458A-A0D6-F311FC728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1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For financial professional use only. Not for use with the public.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425DA6-581C-4F3F-ACD4-3CC344DABC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91" r:id="rId1"/>
    <p:sldLayoutId id="2147496892" r:id="rId2"/>
    <p:sldLayoutId id="2147496890" r:id="rId3"/>
    <p:sldLayoutId id="2147496893" r:id="rId4"/>
    <p:sldLayoutId id="2147496894" r:id="rId5"/>
    <p:sldLayoutId id="2147496897" r:id="rId6"/>
    <p:sldLayoutId id="2147496898" r:id="rId7"/>
    <p:sldLayoutId id="2147496899" r:id="rId8"/>
    <p:sldLayoutId id="2147496900" r:id="rId9"/>
    <p:sldLayoutId id="2147496901" r:id="rId10"/>
    <p:sldLayoutId id="2147496903" r:id="rId11"/>
    <p:sldLayoutId id="2147497005" r:id="rId12"/>
    <p:sldLayoutId id="2147497006" r:id="rId13"/>
    <p:sldLayoutId id="2147497007" r:id="rId14"/>
    <p:sldLayoutId id="2147497008" r:id="rId15"/>
    <p:sldLayoutId id="2147497009" r:id="rId16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945A6"/>
        </a:buClr>
        <a:buSzPct val="9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945A6"/>
        </a:buClr>
        <a:buSzPct val="90000"/>
        <a:buFont typeface="Arial" panose="020B0604020202020204" pitchFamily="34" charset="0"/>
        <a:buChar char="–"/>
        <a:defRPr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425DA6-581C-4F3F-ACD4-3CC344DABC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33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976" r:id="rId1"/>
    <p:sldLayoutId id="2147496977" r:id="rId2"/>
    <p:sldLayoutId id="2147496978" r:id="rId3"/>
    <p:sldLayoutId id="2147496979" r:id="rId4"/>
    <p:sldLayoutId id="2147496980" r:id="rId5"/>
    <p:sldLayoutId id="2147496981" r:id="rId6"/>
    <p:sldLayoutId id="2147496982" r:id="rId7"/>
    <p:sldLayoutId id="2147496983" r:id="rId8"/>
    <p:sldLayoutId id="2147496984" r:id="rId9"/>
    <p:sldLayoutId id="2147496985" r:id="rId10"/>
    <p:sldLayoutId id="2147496986" r:id="rId11"/>
    <p:sldLayoutId id="2147496987" r:id="rId12"/>
    <p:sldLayoutId id="2147496988" r:id="rId13"/>
    <p:sldLayoutId id="2147496989" r:id="rId14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945A6"/>
        </a:buClr>
        <a:buSzPct val="9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945A6"/>
        </a:buClr>
        <a:buSzPct val="90000"/>
        <a:buFont typeface="Arial" panose="020B0604020202020204" pitchFamily="34" charset="0"/>
        <a:buChar char="–"/>
        <a:defRPr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0991828-38FE-4A1B-9A6A-DB5696F7573D}" type="datetime1">
              <a:rPr lang="en-US"/>
              <a:pPr>
                <a:defRPr/>
              </a:pPr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A3ECCC2-5E39-4B99-89DB-67E118F66428}" type="slidenum">
              <a:rPr lang="en-US" alt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425DA6-581C-4F3F-ACD4-3CC344DABC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571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991" r:id="rId1"/>
    <p:sldLayoutId id="2147496992" r:id="rId2"/>
    <p:sldLayoutId id="2147496993" r:id="rId3"/>
    <p:sldLayoutId id="2147496994" r:id="rId4"/>
    <p:sldLayoutId id="2147496995" r:id="rId5"/>
    <p:sldLayoutId id="2147496996" r:id="rId6"/>
    <p:sldLayoutId id="2147496997" r:id="rId7"/>
    <p:sldLayoutId id="2147496998" r:id="rId8"/>
    <p:sldLayoutId id="2147496999" r:id="rId9"/>
    <p:sldLayoutId id="2147497000" r:id="rId10"/>
    <p:sldLayoutId id="2147497001" r:id="rId11"/>
    <p:sldLayoutId id="2147497002" r:id="rId12"/>
    <p:sldLayoutId id="2147497003" r:id="rId13"/>
    <p:sldLayoutId id="2147497004" r:id="rId14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945A6"/>
        </a:buClr>
        <a:buSzPct val="9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945A6"/>
        </a:buClr>
        <a:buSzPct val="90000"/>
        <a:buFont typeface="Arial" panose="020B0604020202020204" pitchFamily="34" charset="0"/>
        <a:buChar char="–"/>
        <a:defRPr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851025" y="272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76517" y="5030157"/>
            <a:ext cx="5819517" cy="1093787"/>
          </a:xfrm>
        </p:spPr>
        <p:txBody>
          <a:bodyPr/>
          <a:lstStyle/>
          <a:p>
            <a:pPr algn="ctr"/>
            <a:r>
              <a:rPr lang="en-US" sz="4000" cap="small" dirty="0">
                <a:solidFill>
                  <a:srgbClr val="000066"/>
                </a:solidFill>
              </a:rPr>
              <a:t>Give Me Deductions</a:t>
            </a:r>
            <a:r>
              <a:rPr lang="en-US" sz="4400" cap="small" dirty="0">
                <a:solidFill>
                  <a:srgbClr val="000066"/>
                </a:solidFill>
              </a:rPr>
              <a:t> </a:t>
            </a:r>
            <a:r>
              <a:rPr lang="en-US" sz="4000" cap="small" dirty="0">
                <a:solidFill>
                  <a:srgbClr val="000066"/>
                </a:solidFill>
              </a:rPr>
              <a:t>Benefiting From a Plan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876800"/>
            <a:ext cx="9144000" cy="134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D3780FF-7928-41BA-AC24-0352905A1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04" y="142635"/>
            <a:ext cx="8088276" cy="43786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98316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5413"/>
            <a:ext cx="7945438" cy="639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/>
            <a:r>
              <a:rPr lang="en-US" altLang="en-US" sz="3600" b="1" cap="smal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 Perfect World……</a:t>
            </a:r>
            <a:endParaRPr altLang="en-US" sz="3600" b="1" cap="small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488054" y="1216970"/>
            <a:ext cx="7807325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10000"/>
              </a:lnSpc>
              <a:buClr>
                <a:srgbClr val="002060"/>
              </a:buClr>
              <a:buFont typeface="Arial" panose="020B0604020202020204" pitchFamily="34" charset="0"/>
              <a:buChar char="■"/>
            </a:pPr>
            <a:r>
              <a:rPr lang="en-US" altLang="en-US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How much do you want to contribute?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Arial" panose="020B0604020202020204" pitchFamily="34" charset="0"/>
              <a:buChar char="■"/>
            </a:pPr>
            <a:r>
              <a:rPr lang="en-US" altLang="en-US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Which employees do you want to include?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Arial" panose="020B0604020202020204" pitchFamily="34" charset="0"/>
              <a:buChar char="■"/>
            </a:pPr>
            <a:r>
              <a:rPr lang="en-US" altLang="en-US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Which employees do you want to favor? </a:t>
            </a:r>
          </a:p>
          <a:p>
            <a:pPr marL="0" indent="0" algn="l">
              <a:lnSpc>
                <a:spcPct val="110000"/>
              </a:lnSpc>
            </a:pPr>
            <a:endParaRPr lang="en-US" altLang="en-US" sz="2400" dirty="0">
              <a:solidFill>
                <a:srgbClr val="6A737B"/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en-US" altLang="en-US" sz="2400" dirty="0">
                <a:solidFill>
                  <a:srgbClr val="6A737B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	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…within the law we can help design a plan that comes close to your idea of “perfect”</a:t>
            </a:r>
          </a:p>
          <a:p>
            <a:pPr marL="0" indent="0"/>
            <a:endParaRPr lang="en-US" altLang="en-US" sz="1500" dirty="0">
              <a:solidFill>
                <a:schemeClr val="tx2"/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26010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33863" y="6356350"/>
            <a:ext cx="49101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4572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4572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4572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4572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29836D-1A7A-4E5A-9C9D-FE038E1793F5}" type="slidenum">
              <a:rPr lang="en-US" altLang="en-US" sz="1200" smtClean="0">
                <a:solidFill>
                  <a:srgbClr val="7F7F7F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en-US" sz="12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 descr="David Johansson: For Westminster Business Owner, Old ...">
            <a:extLst>
              <a:ext uri="{FF2B5EF4-FFF2-40B4-BE49-F238E27FC236}">
                <a16:creationId xmlns:a16="http://schemas.microsoft.com/office/drawing/2014/main" id="{B234BAD0-DC0D-61CE-D96C-E7794A3A1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99818"/>
            <a:ext cx="4100544" cy="2158181"/>
          </a:xfrm>
          <a:prstGeom prst="rect">
            <a:avLst/>
          </a:prstGeom>
          <a:ln w="1905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991700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DA19CA22-217E-47DF-B571-DD69859627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388"/>
            <a:ext cx="7697788" cy="639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eaLnBrk="1" hangingPunct="1"/>
            <a:r>
              <a:rPr altLang="en-US" sz="3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en-US" altLang="en-US" sz="3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hat Could Go Right?</a:t>
            </a:r>
            <a:endParaRPr altLang="en-US" sz="36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E9069937-A895-44A2-92A8-E614A1217361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538543" y="1210187"/>
            <a:ext cx="8285163" cy="3657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lvl="1" indent="0" eaLnBrk="1" hangingPunct="1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Century Gothic" pitchFamily="34" charset="0"/>
                <a:ea typeface="ＭＳ Ｐゴシック" charset="-128"/>
              </a:rPr>
              <a:t>You could</a:t>
            </a:r>
          </a:p>
          <a:p>
            <a:pPr marL="457200" lvl="1" indent="-342900" eaLnBrk="1" hangingPunct="1">
              <a:spcBef>
                <a:spcPts val="1200"/>
              </a:spcBef>
              <a:spcAft>
                <a:spcPts val="600"/>
              </a:spcAft>
              <a:buClr>
                <a:srgbClr val="000066"/>
              </a:buClr>
              <a:buFont typeface="Wingdings 3" pitchFamily="18" charset="2"/>
              <a:buChar char=""/>
              <a:defRPr/>
            </a:pPr>
            <a:r>
              <a:rPr lang="en-US" sz="2400" dirty="0">
                <a:latin typeface="Century Gothic" pitchFamily="34" charset="0"/>
                <a:ea typeface="ＭＳ Ｐゴシック" charset="-128"/>
              </a:rPr>
              <a:t>Preserve what you have built </a:t>
            </a:r>
          </a:p>
          <a:p>
            <a:pPr marL="457200" lvl="1" indent="-342900" eaLnBrk="1" hangingPunct="1">
              <a:spcBef>
                <a:spcPts val="1200"/>
              </a:spcBef>
              <a:spcAft>
                <a:spcPts val="600"/>
              </a:spcAft>
              <a:buClr>
                <a:srgbClr val="000066"/>
              </a:buClr>
              <a:buFont typeface="Wingdings 3" pitchFamily="18" charset="2"/>
              <a:buChar char=""/>
              <a:defRPr/>
            </a:pPr>
            <a:r>
              <a:rPr lang="en-US" sz="2400" dirty="0">
                <a:latin typeface="Century Gothic" pitchFamily="34" charset="0"/>
                <a:ea typeface="ＭＳ Ｐゴシック" charset="-128"/>
              </a:rPr>
              <a:t>Find the retirement life you want</a:t>
            </a:r>
          </a:p>
          <a:p>
            <a:pPr marL="457200" lvl="1" indent="-342900" eaLnBrk="1" hangingPunct="1">
              <a:spcBef>
                <a:spcPts val="1200"/>
              </a:spcBef>
              <a:spcAft>
                <a:spcPts val="600"/>
              </a:spcAft>
              <a:buClr>
                <a:srgbClr val="000066"/>
              </a:buClr>
              <a:buFont typeface="Wingdings 3" pitchFamily="18" charset="2"/>
              <a:buChar char=""/>
              <a:defRPr/>
            </a:pPr>
            <a:r>
              <a:rPr lang="en-US" sz="2400" dirty="0">
                <a:latin typeface="Century Gothic" pitchFamily="34" charset="0"/>
                <a:ea typeface="ＭＳ Ｐゴシック" charset="-128"/>
              </a:rPr>
              <a:t>Protect </a:t>
            </a:r>
            <a:r>
              <a:rPr lang="en-US" sz="2400" dirty="0">
                <a:ea typeface="ＭＳ Ｐゴシック" charset="-128"/>
              </a:rPr>
              <a:t>your</a:t>
            </a:r>
            <a:r>
              <a:rPr lang="en-US" sz="2400" dirty="0">
                <a:latin typeface="Century Gothic" pitchFamily="34" charset="0"/>
                <a:ea typeface="ＭＳ Ｐゴシック" charset="-128"/>
              </a:rPr>
              <a:t> assets from catastrophic loss</a:t>
            </a:r>
          </a:p>
          <a:p>
            <a:pPr marL="342900" lvl="1" indent="-228600" eaLnBrk="1" hangingPunct="1">
              <a:lnSpc>
                <a:spcPct val="120000"/>
              </a:lnSpc>
              <a:buClr>
                <a:srgbClr val="6A737B"/>
              </a:buClr>
              <a:buFont typeface="Wingdings 3" pitchFamily="18" charset="2"/>
              <a:buChar char=""/>
              <a:defRPr/>
            </a:pPr>
            <a:endParaRPr lang="en-US" sz="1200" dirty="0">
              <a:solidFill>
                <a:srgbClr val="6A737B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44388" name="Slide Number Placeholder 5">
            <a:extLst>
              <a:ext uri="{FF2B5EF4-FFF2-40B4-BE49-F238E27FC236}">
                <a16:creationId xmlns:a16="http://schemas.microsoft.com/office/drawing/2014/main" id="{E9499988-B473-41AE-80EC-B8D82D7E3B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233863" y="6356350"/>
            <a:ext cx="49101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rgbClr val="46AA42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defRPr sz="4000">
                <a:solidFill>
                  <a:srgbClr val="46AA42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defRPr sz="4000">
                <a:solidFill>
                  <a:srgbClr val="46AA42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defRPr sz="4000">
                <a:solidFill>
                  <a:srgbClr val="46AA42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defRPr sz="4000">
                <a:solidFill>
                  <a:srgbClr val="46AA4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5743E90-4849-4BD2-BC7D-690F69E832DF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l"/>
              <a:t>11</a:t>
            </a:fld>
            <a:endParaRPr lang="en-US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 descr="Group of people holding up sparklers">
            <a:extLst>
              <a:ext uri="{FF2B5EF4-FFF2-40B4-BE49-F238E27FC236}">
                <a16:creationId xmlns:a16="http://schemas.microsoft.com/office/drawing/2014/main" id="{B1D19265-2229-60DB-9B87-E211CFF9F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0287"/>
            <a:ext cx="3470786" cy="2315000"/>
          </a:xfrm>
          <a:prstGeom prst="rect">
            <a:avLst/>
          </a:prstGeom>
          <a:ln w="19050" cap="sq">
            <a:solidFill>
              <a:srgbClr val="38007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59538"/>
            <a:ext cx="6550025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 financial professional use only. Not for use with the public.</a:t>
            </a:r>
          </a:p>
        </p:txBody>
      </p:sp>
      <p:sp>
        <p:nvSpPr>
          <p:cNvPr id="1402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9750" y="6459538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6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6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6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6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6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EBC815-0E42-436A-A271-F5625F2FB2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/>
          </p:cNvSpPr>
          <p:nvPr>
            <p:ph type="title" idx="4294967295"/>
          </p:nvPr>
        </p:nvSpPr>
        <p:spPr>
          <a:xfrm>
            <a:off x="0" y="-336550"/>
            <a:ext cx="9144000" cy="144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b="1" cap="smal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Want to Know More?</a:t>
            </a:r>
            <a:endParaRPr lang="en-US" altLang="en-US" sz="3600" b="1" cap="all" dirty="0">
              <a:solidFill>
                <a:schemeClr val="bg1"/>
              </a:solidFill>
              <a:cs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500" y="8010525"/>
            <a:ext cx="44577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To order a copy visit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http://www.pentegra.com/expertise/talk-to-an-expert/mary-read/index.html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FCEC8-4237-5696-B73C-B7D3D0F12222}"/>
              </a:ext>
            </a:extLst>
          </p:cNvPr>
          <p:cNvSpPr txBox="1"/>
          <p:nvPr/>
        </p:nvSpPr>
        <p:spPr>
          <a:xfrm>
            <a:off x="958510" y="1232990"/>
            <a:ext cx="361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Insert your contact info</a:t>
            </a:r>
          </a:p>
        </p:txBody>
      </p:sp>
    </p:spTree>
    <p:extLst>
      <p:ext uri="{BB962C8B-B14F-4D97-AF65-F5344CB8AC3E}">
        <p14:creationId xmlns:p14="http://schemas.microsoft.com/office/powerpoint/2010/main" val="313288904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85CA-5B1F-7553-02A6-7438FC7C1C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-5715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r>
              <a:rPr lang="en-US" sz="4000" b="1" cap="smal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Maximizing Deductions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B01F66-5F26-7CD8-BC63-6D603076C1F7}"/>
              </a:ext>
            </a:extLst>
          </p:cNvPr>
          <p:cNvSpPr txBox="1">
            <a:spLocks/>
          </p:cNvSpPr>
          <p:nvPr/>
        </p:nvSpPr>
        <p:spPr>
          <a:xfrm>
            <a:off x="773471" y="1083732"/>
            <a:ext cx="7391400" cy="469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600" b="1" dirty="0">
                <a:latin typeface="Century Gothic" panose="020B0502020202020204" pitchFamily="34" charset="0"/>
              </a:rPr>
              <a:t>Defined Benefit Plans</a:t>
            </a:r>
          </a:p>
          <a:p>
            <a:pPr lvl="1">
              <a:spcBef>
                <a:spcPts val="1200"/>
              </a:spcBef>
              <a:buClr>
                <a:srgbClr val="00005C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Large Deductible Contributions</a:t>
            </a:r>
          </a:p>
          <a:p>
            <a:pPr lvl="1">
              <a:spcBef>
                <a:spcPts val="1200"/>
              </a:spcBef>
              <a:buClr>
                <a:srgbClr val="00005C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Retirement Savings in excess of $3 million</a:t>
            </a:r>
          </a:p>
          <a:p>
            <a:pPr lvl="1">
              <a:spcBef>
                <a:spcPts val="1200"/>
              </a:spcBef>
              <a:buClr>
                <a:srgbClr val="00005C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Creditor Protection</a:t>
            </a:r>
          </a:p>
          <a:p>
            <a:pPr lvl="2"/>
            <a:endParaRPr lang="en-US" sz="2600" dirty="0">
              <a:latin typeface="Century Gothic" panose="020B0502020202020204" pitchFamily="34" charset="0"/>
            </a:endParaRPr>
          </a:p>
          <a:p>
            <a:pPr marL="342900" lvl="1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lvl="1"/>
            <a:endParaRPr lang="en-US" sz="2600" dirty="0">
              <a:latin typeface="Century Gothic" panose="020B0502020202020204" pitchFamily="34" charset="0"/>
            </a:endParaRPr>
          </a:p>
          <a:p>
            <a:endParaRPr lang="en-US" sz="26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FFD63-7AE7-4CB2-8F5F-CD2191DAD595}"/>
              </a:ext>
            </a:extLst>
          </p:cNvPr>
          <p:cNvSpPr txBox="1"/>
          <p:nvPr/>
        </p:nvSpPr>
        <p:spPr>
          <a:xfrm>
            <a:off x="8711381" y="6459538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78F7A73-D085-410A-A5F4-F19CE0722DF2}" type="slidenum">
              <a:rPr lang="en-US" sz="1000" smtClean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fld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6442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53975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cap="smal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Traditional Defined Benefit Plan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562164" y="2034351"/>
          <a:ext cx="4571999" cy="370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7588" y="975476"/>
            <a:ext cx="51004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How Big a Deduction?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4BB264E-4279-485D-87C4-CDFCB8006B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690796"/>
              </p:ext>
            </p:extLst>
          </p:nvPr>
        </p:nvGraphicFramePr>
        <p:xfrm>
          <a:off x="-93405" y="2001982"/>
          <a:ext cx="6041919" cy="390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4FB7F9-2A47-4954-8FEF-297A008E40B7}"/>
              </a:ext>
            </a:extLst>
          </p:cNvPr>
          <p:cNvCxnSpPr/>
          <p:nvPr/>
        </p:nvCxnSpPr>
        <p:spPr>
          <a:xfrm>
            <a:off x="4739148" y="1913729"/>
            <a:ext cx="0" cy="4054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DEE0C09-EB0F-44A0-AD55-E5E1560FA1CB}"/>
              </a:ext>
            </a:extLst>
          </p:cNvPr>
          <p:cNvSpPr txBox="1"/>
          <p:nvPr/>
        </p:nvSpPr>
        <p:spPr>
          <a:xfrm>
            <a:off x="8711381" y="6459538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8F7A73-D085-410A-A5F4-F19CE0722D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8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>
          <a:xfrm>
            <a:off x="0" y="-193675"/>
            <a:ext cx="7677150" cy="1143000"/>
          </a:xfrm>
        </p:spPr>
        <p:txBody>
          <a:bodyPr/>
          <a:lstStyle/>
          <a:p>
            <a:r>
              <a:rPr lang="en-US" sz="4000" b="1" cap="small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Defined Benefit Plan Limits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857250" y="1304925"/>
            <a:ext cx="8286750" cy="51974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345C8C"/>
              </a:buClr>
              <a:buFont typeface="Wingdings" pitchFamily="2" charset="2"/>
              <a:buChar char="§"/>
            </a:pPr>
            <a:r>
              <a:rPr lang="en-US" sz="2400" dirty="0">
                <a:latin typeface="Century Gothic" pitchFamily="34" charset="0"/>
              </a:rPr>
              <a:t>Maximum Annual Benefit is lesser of</a:t>
            </a:r>
          </a:p>
          <a:p>
            <a:pPr lvl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 Narrow" pitchFamily="34" charset="0"/>
              <a:buChar char="–"/>
            </a:pPr>
            <a:r>
              <a:rPr lang="en-US" sz="2400" dirty="0">
                <a:latin typeface="Century Gothic" pitchFamily="34" charset="0"/>
              </a:rPr>
              <a:t>100 % High 3 consecutive year average compensation; or</a:t>
            </a:r>
          </a:p>
          <a:p>
            <a:pPr lvl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 Narrow" pitchFamily="34" charset="0"/>
              <a:buChar char="–"/>
            </a:pPr>
            <a:r>
              <a:rPr lang="en-US" sz="2400" dirty="0">
                <a:latin typeface="Century Gothic" pitchFamily="34" charset="0"/>
              </a:rPr>
              <a:t>$290,000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>
                <a:latin typeface="Century Gothic" pitchFamily="34" charset="0"/>
              </a:rPr>
              <a:t>No specific contribution limit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>
                <a:latin typeface="Century Gothic" pitchFamily="34" charset="0"/>
              </a:rPr>
              <a:t>Maximum Compensation $360,000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None/>
            </a:pPr>
            <a:r>
              <a:rPr lang="en-US" sz="2400" dirty="0"/>
              <a:t>		</a:t>
            </a:r>
            <a:r>
              <a:rPr lang="en-US" sz="2400" i="1" dirty="0"/>
              <a:t>About a $3,400,000 lump sum 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US" sz="2400" dirty="0">
              <a:latin typeface="Century Gothic" pitchFamily="34" charset="0"/>
            </a:endParaRP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  <a:buFont typeface="Arial" pitchFamily="34" charset="0"/>
              <a:buNone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D04FC-87FA-431A-BCE5-F30F3D859B95}"/>
              </a:ext>
            </a:extLst>
          </p:cNvPr>
          <p:cNvSpPr txBox="1"/>
          <p:nvPr/>
        </p:nvSpPr>
        <p:spPr>
          <a:xfrm>
            <a:off x="8711381" y="6459538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8F7A73-D085-410A-A5F4-F19CE0722D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164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4562" y="3429000"/>
            <a:ext cx="7254875" cy="3810000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chemeClr val="folHlink"/>
              </a:buClr>
              <a:buFontTx/>
              <a:buNone/>
            </a:pPr>
            <a:r>
              <a:rPr lang="en-US" sz="2800" dirty="0">
                <a:latin typeface="Century Gothic" pitchFamily="34" charset="0"/>
              </a:rPr>
              <a:t>What’s the Big Attraction?</a:t>
            </a:r>
          </a:p>
          <a:p>
            <a:pPr algn="ctr">
              <a:buClr>
                <a:srgbClr val="7030A0"/>
              </a:buClr>
              <a:buFont typeface="Wingdings 3" panose="05040102010807070707" pitchFamily="18" charset="2"/>
              <a:buChar char=""/>
            </a:pPr>
            <a:r>
              <a:rPr lang="en-US" sz="4000" i="1" dirty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Control</a:t>
            </a:r>
          </a:p>
          <a:p>
            <a:pPr algn="ctr">
              <a:buClr>
                <a:schemeClr val="folHlink"/>
              </a:buClr>
              <a:buFontTx/>
              <a:buNone/>
            </a:pPr>
            <a:r>
              <a:rPr lang="en-US" sz="2800" dirty="0">
                <a:latin typeface="Century Gothic" pitchFamily="34" charset="0"/>
              </a:rPr>
              <a:t>It’s all about giving </a:t>
            </a:r>
            <a:r>
              <a:rPr lang="en-US" sz="2800" i="1" u="sng" dirty="0">
                <a:solidFill>
                  <a:schemeClr val="tx1"/>
                </a:solidFill>
                <a:latin typeface="Century Gothic" pitchFamily="34" charset="0"/>
              </a:rPr>
              <a:t>what</a:t>
            </a:r>
            <a:r>
              <a:rPr lang="en-US" sz="2800" dirty="0">
                <a:solidFill>
                  <a:schemeClr val="tx1"/>
                </a:solidFill>
                <a:latin typeface="Century Gothic" pitchFamily="34" charset="0"/>
              </a:rPr>
              <a:t> you want to </a:t>
            </a:r>
            <a:r>
              <a:rPr lang="en-US" sz="2800" i="1" u="sng" dirty="0">
                <a:solidFill>
                  <a:schemeClr val="tx1"/>
                </a:solidFill>
                <a:latin typeface="Century Gothic" pitchFamily="34" charset="0"/>
              </a:rPr>
              <a:t>who</a:t>
            </a:r>
            <a:r>
              <a:rPr lang="en-US" sz="28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800" dirty="0">
                <a:latin typeface="Century Gothic" pitchFamily="34" charset="0"/>
              </a:rPr>
              <a:t>you want</a:t>
            </a:r>
          </a:p>
        </p:txBody>
      </p:sp>
      <p:pic>
        <p:nvPicPr>
          <p:cNvPr id="2" name="Picture 1" descr="&quot;Stay Teachable&quot; — Heartlight®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840" y="884856"/>
            <a:ext cx="3460954" cy="2340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4400" y="33337"/>
            <a:ext cx="360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Cash Balance Plans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AC3A4-A689-42B8-8ADA-436BB21BA069}"/>
              </a:ext>
            </a:extLst>
          </p:cNvPr>
          <p:cNvSpPr txBox="1"/>
          <p:nvPr/>
        </p:nvSpPr>
        <p:spPr>
          <a:xfrm>
            <a:off x="8711381" y="6459538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78F7A73-D085-410A-A5F4-F19CE0722DF2}" type="slidenum">
              <a:rPr lang="en-US" sz="1000" smtClean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fld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784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D8EF43-A792-4C37-A285-2249E1373B4F}"/>
              </a:ext>
            </a:extLst>
          </p:cNvPr>
          <p:cNvSpPr/>
          <p:nvPr/>
        </p:nvSpPr>
        <p:spPr>
          <a:xfrm>
            <a:off x="-140759" y="6877511"/>
            <a:ext cx="3751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For financial professional use only. Not for use with the public.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817CFB-6CC9-4359-BA24-9D70720ABF77}"/>
              </a:ext>
            </a:extLst>
          </p:cNvPr>
          <p:cNvSpPr/>
          <p:nvPr/>
        </p:nvSpPr>
        <p:spPr>
          <a:xfrm>
            <a:off x="501094" y="132986"/>
            <a:ext cx="3574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cap="small" spc="-5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Cash Balance Plans</a:t>
            </a:r>
            <a:endParaRPr lang="en-US" sz="3600" b="1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020441-4557-44E5-8516-036DB9E18C24}"/>
              </a:ext>
            </a:extLst>
          </p:cNvPr>
          <p:cNvSpPr txBox="1"/>
          <p:nvPr/>
        </p:nvSpPr>
        <p:spPr>
          <a:xfrm>
            <a:off x="8845062" y="649912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1D6694B-92E4-4A5A-BBAE-46D842A4678C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6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9E9D16-EE36-48C4-A106-54C91F3CC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38888"/>
              </p:ext>
            </p:extLst>
          </p:nvPr>
        </p:nvGraphicFramePr>
        <p:xfrm>
          <a:off x="176740" y="1300782"/>
          <a:ext cx="8839202" cy="1869287"/>
        </p:xfrm>
        <a:graphic>
          <a:graphicData uri="http://schemas.openxmlformats.org/drawingml/2006/table">
            <a:tbl>
              <a:tblPr/>
              <a:tblGrid>
                <a:gridCol w="210893">
                  <a:extLst>
                    <a:ext uri="{9D8B030D-6E8A-4147-A177-3AD203B41FA5}">
                      <a16:colId xmlns:a16="http://schemas.microsoft.com/office/drawing/2014/main" val="3277167486"/>
                    </a:ext>
                  </a:extLst>
                </a:gridCol>
                <a:gridCol w="831326">
                  <a:extLst>
                    <a:ext uri="{9D8B030D-6E8A-4147-A177-3AD203B41FA5}">
                      <a16:colId xmlns:a16="http://schemas.microsoft.com/office/drawing/2014/main" val="254808659"/>
                    </a:ext>
                  </a:extLst>
                </a:gridCol>
                <a:gridCol w="293441">
                  <a:extLst>
                    <a:ext uri="{9D8B030D-6E8A-4147-A177-3AD203B41FA5}">
                      <a16:colId xmlns:a16="http://schemas.microsoft.com/office/drawing/2014/main" val="2187104086"/>
                    </a:ext>
                  </a:extLst>
                </a:gridCol>
                <a:gridCol w="721319">
                  <a:extLst>
                    <a:ext uri="{9D8B030D-6E8A-4147-A177-3AD203B41FA5}">
                      <a16:colId xmlns:a16="http://schemas.microsoft.com/office/drawing/2014/main" val="1575207644"/>
                    </a:ext>
                  </a:extLst>
                </a:gridCol>
                <a:gridCol w="751882">
                  <a:extLst>
                    <a:ext uri="{9D8B030D-6E8A-4147-A177-3AD203B41FA5}">
                      <a16:colId xmlns:a16="http://schemas.microsoft.com/office/drawing/2014/main" val="1131809431"/>
                    </a:ext>
                  </a:extLst>
                </a:gridCol>
                <a:gridCol w="586835">
                  <a:extLst>
                    <a:ext uri="{9D8B030D-6E8A-4147-A177-3AD203B41FA5}">
                      <a16:colId xmlns:a16="http://schemas.microsoft.com/office/drawing/2014/main" val="2574929194"/>
                    </a:ext>
                  </a:extLst>
                </a:gridCol>
                <a:gridCol w="660189">
                  <a:extLst>
                    <a:ext uri="{9D8B030D-6E8A-4147-A177-3AD203B41FA5}">
                      <a16:colId xmlns:a16="http://schemas.microsoft.com/office/drawing/2014/main" val="31094956"/>
                    </a:ext>
                  </a:extLst>
                </a:gridCol>
                <a:gridCol w="745769">
                  <a:extLst>
                    <a:ext uri="{9D8B030D-6E8A-4147-A177-3AD203B41FA5}">
                      <a16:colId xmlns:a16="http://schemas.microsoft.com/office/drawing/2014/main" val="3714821790"/>
                    </a:ext>
                  </a:extLst>
                </a:gridCol>
                <a:gridCol w="586835">
                  <a:extLst>
                    <a:ext uri="{9D8B030D-6E8A-4147-A177-3AD203B41FA5}">
                      <a16:colId xmlns:a16="http://schemas.microsoft.com/office/drawing/2014/main" val="1306238126"/>
                    </a:ext>
                  </a:extLst>
                </a:gridCol>
                <a:gridCol w="461705">
                  <a:extLst>
                    <a:ext uri="{9D8B030D-6E8A-4147-A177-3AD203B41FA5}">
                      <a16:colId xmlns:a16="http://schemas.microsoft.com/office/drawing/2014/main" val="1360787966"/>
                    </a:ext>
                  </a:extLst>
                </a:gridCol>
                <a:gridCol w="739473">
                  <a:extLst>
                    <a:ext uri="{9D8B030D-6E8A-4147-A177-3AD203B41FA5}">
                      <a16:colId xmlns:a16="http://schemas.microsoft.com/office/drawing/2014/main" val="3159424106"/>
                    </a:ext>
                  </a:extLst>
                </a:gridCol>
                <a:gridCol w="696867">
                  <a:extLst>
                    <a:ext uri="{9D8B030D-6E8A-4147-A177-3AD203B41FA5}">
                      <a16:colId xmlns:a16="http://schemas.microsoft.com/office/drawing/2014/main" val="104216532"/>
                    </a:ext>
                  </a:extLst>
                </a:gridCol>
                <a:gridCol w="892479">
                  <a:extLst>
                    <a:ext uri="{9D8B030D-6E8A-4147-A177-3AD203B41FA5}">
                      <a16:colId xmlns:a16="http://schemas.microsoft.com/office/drawing/2014/main" val="2308449650"/>
                    </a:ext>
                  </a:extLst>
                </a:gridCol>
                <a:gridCol w="660189">
                  <a:extLst>
                    <a:ext uri="{9D8B030D-6E8A-4147-A177-3AD203B41FA5}">
                      <a16:colId xmlns:a16="http://schemas.microsoft.com/office/drawing/2014/main" val="1063314120"/>
                    </a:ext>
                  </a:extLst>
                </a:gridCol>
              </a:tblGrid>
              <a:tr h="343636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7" marR="8537" marT="8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7" marR="8537" marT="85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7" marR="8537" marT="85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Balance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401(k) Deferral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 Harbor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Profit Sharing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Contribution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Employer Contribution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Total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26168"/>
                  </a:ext>
                </a:extLst>
              </a:tr>
              <a:tr h="175814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7" marR="8537" marT="8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7" marR="8537" marT="85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Earnings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76355"/>
                  </a:ext>
                </a:extLst>
              </a:tr>
              <a:tr h="338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Owner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$200,000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$204,748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102.4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$26,000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$6,000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$4,000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$240,748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120.4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$214,748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54.6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348282"/>
                  </a:ext>
                </a:extLst>
              </a:tr>
              <a:tr h="2142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Owner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$45,000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$166,696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370.4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$1,350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$900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$168,948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375.4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$168,948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569551"/>
                  </a:ext>
                </a:extLst>
              </a:tr>
              <a:tr h="17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$65,000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$65,000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$1,950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$2,600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$5,175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$5,175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14015"/>
                  </a:ext>
                </a:extLst>
              </a:tr>
              <a:tr h="17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$35,000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$875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$1,050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$1,400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$3,325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$3,325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24768"/>
                  </a:ext>
                </a:extLst>
              </a:tr>
              <a:tr h="338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7" marR="8537" marT="8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$345,000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$437,319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$26,000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$10,350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$8,900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$418,196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$392,196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7" marR="8537" marT="8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5272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93FD3D-5FC7-4845-849E-9E1495B92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428330"/>
              </p:ext>
            </p:extLst>
          </p:nvPr>
        </p:nvGraphicFramePr>
        <p:xfrm>
          <a:off x="2168013" y="3611026"/>
          <a:ext cx="4807973" cy="709133"/>
        </p:xfrm>
        <a:graphic>
          <a:graphicData uri="http://schemas.openxmlformats.org/drawingml/2006/table">
            <a:tbl>
              <a:tblPr/>
              <a:tblGrid>
                <a:gridCol w="3507671">
                  <a:extLst>
                    <a:ext uri="{9D8B030D-6E8A-4147-A177-3AD203B41FA5}">
                      <a16:colId xmlns:a16="http://schemas.microsoft.com/office/drawing/2014/main" val="3582050451"/>
                    </a:ext>
                  </a:extLst>
                </a:gridCol>
                <a:gridCol w="1300302">
                  <a:extLst>
                    <a:ext uri="{9D8B030D-6E8A-4147-A177-3AD203B41FA5}">
                      <a16:colId xmlns:a16="http://schemas.microsoft.com/office/drawing/2014/main" val="2033862459"/>
                    </a:ext>
                  </a:extLst>
                </a:gridCol>
              </a:tblGrid>
              <a:tr h="3463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% of Contribution for Principals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97.6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201861"/>
                  </a:ext>
                </a:extLst>
              </a:tr>
              <a:tr h="3628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Contribution for Employees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678016"/>
                  </a:ext>
                </a:extLst>
              </a:tr>
            </a:tbl>
          </a:graphicData>
        </a:graphic>
      </p:graphicFrame>
      <p:pic>
        <p:nvPicPr>
          <p:cNvPr id="5" name="Picture 4" descr="Grocers selling organic produce">
            <a:extLst>
              <a:ext uri="{FF2B5EF4-FFF2-40B4-BE49-F238E27FC236}">
                <a16:creationId xmlns:a16="http://schemas.microsoft.com/office/drawing/2014/main" id="{C91A594C-1062-25C6-C9D4-1BC31D70A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1117"/>
            <a:ext cx="3023420" cy="2116394"/>
          </a:xfrm>
          <a:prstGeom prst="rect">
            <a:avLst/>
          </a:prstGeom>
          <a:ln w="12700" cap="sq">
            <a:solidFill>
              <a:srgbClr val="38007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85612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3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768544" y="1326721"/>
            <a:ext cx="7315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“</a:t>
            </a:r>
            <a:r>
              <a:rPr lang="en-US" sz="2400" dirty="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Hybrid” Defined Benefit Plan</a:t>
            </a: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Can reduce cost of employees’ benefits</a:t>
            </a: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Easier for employees to understand</a:t>
            </a: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May include added benefit of life insurance without decrease in promised benefit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6224" y="25539"/>
            <a:ext cx="3892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small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entury Gothic" pitchFamily="34" charset="0"/>
              </a:rPr>
              <a:t>Cash Balance Plans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86A37E-8F03-479D-AEF2-0BF5FC5279EF}"/>
              </a:ext>
            </a:extLst>
          </p:cNvPr>
          <p:cNvSpPr txBox="1"/>
          <p:nvPr/>
        </p:nvSpPr>
        <p:spPr>
          <a:xfrm>
            <a:off x="8711381" y="6459538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78F7A73-D085-410A-A5F4-F19CE0722DF2}" type="slidenum">
              <a:rPr lang="en-US" sz="1000" smtClean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fld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482" name="Picture 2" descr="Shot of a senior woman leaning in her walking stick at home Weighed down and blue retiree stock pictures, royalty-free photos &amp; images">
            <a:extLst>
              <a:ext uri="{FF2B5EF4-FFF2-40B4-BE49-F238E27FC236}">
                <a16:creationId xmlns:a16="http://schemas.microsoft.com/office/drawing/2014/main" id="{17D5D8F3-EEA7-4C28-AF35-22FB657C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128"/>
            <a:ext cx="3293806" cy="2195871"/>
          </a:xfrm>
          <a:prstGeom prst="rect">
            <a:avLst/>
          </a:prstGeom>
          <a:ln w="9525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76580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00200" y="412750"/>
            <a:ext cx="75438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LIFE INSURANCE IN A </a:t>
            </a: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QUALIFIED PLAN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-811161" y="1655843"/>
            <a:ext cx="8651875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ts val="24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t>Does It Make Sense?</a:t>
            </a:r>
          </a:p>
          <a:p>
            <a:pPr marL="342900" marR="0" lvl="0" indent="-342900" algn="ctr" defTabSz="914400" rtl="0" eaLnBrk="0" fontAlgn="base" latinLnBrk="0" hangingPunct="0">
              <a:lnSpc>
                <a:spcPts val="24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D52B1E"/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ts val="24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t>3 out of 20 </a:t>
            </a:r>
          </a:p>
          <a:p>
            <a:pPr marL="342900" marR="0" lvl="0" indent="-342900" algn="ctr" defTabSz="914400" rtl="0" eaLnBrk="0" fontAlgn="base" latinLnBrk="0" hangingPunct="0">
              <a:lnSpc>
                <a:spcPts val="24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t>will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B3D3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t>DIE before age 65</a:t>
            </a:r>
          </a:p>
          <a:p>
            <a:pPr marL="342900" marR="0" lvl="0" indent="-34290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B3D3C"/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469" name="TextBox 1"/>
          <p:cNvSpPr txBox="1">
            <a:spLocks noChangeArrowheads="1"/>
          </p:cNvSpPr>
          <p:nvPr/>
        </p:nvSpPr>
        <p:spPr bwMode="auto">
          <a:xfrm>
            <a:off x="202789" y="5950503"/>
            <a:ext cx="607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Life and Health Insurance Foundation for Education, (LIFE</a:t>
            </a: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), The Changing Face of Mortality Risk in the United States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by Daniel Theodore, FSA, Milliman, Inc., Sept. 1, 2000,  males age 45 and younger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456" y="64800"/>
            <a:ext cx="6107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Life Insurance – An Added Benefit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7663" y="6488668"/>
            <a:ext cx="437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For financial professional use only. Not for use with the public.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6AA4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979B44-E21A-4F0C-9769-3E386D0AB1AA}"/>
              </a:ext>
            </a:extLst>
          </p:cNvPr>
          <p:cNvSpPr txBox="1"/>
          <p:nvPr/>
        </p:nvSpPr>
        <p:spPr>
          <a:xfrm>
            <a:off x="8711381" y="6459538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78F7A73-D085-410A-A5F4-F19CE0722DF2}" type="slidenum">
              <a:rPr lang="en-US" sz="1000" smtClean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fld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Father and son with autism">
            <a:extLst>
              <a:ext uri="{FF2B5EF4-FFF2-40B4-BE49-F238E27FC236}">
                <a16:creationId xmlns:a16="http://schemas.microsoft.com/office/drawing/2014/main" id="{7AEE01A2-43DB-6CBE-1584-A0219357A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58" y="818906"/>
            <a:ext cx="2937542" cy="1957882"/>
          </a:xfrm>
          <a:prstGeom prst="rect">
            <a:avLst/>
          </a:prstGeom>
          <a:ln w="12700" cap="sq">
            <a:solidFill>
              <a:srgbClr val="38007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825476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00200" y="758825"/>
            <a:ext cx="75438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LIFE INSURANCE IN A QUALIFIED PLAN</a:t>
            </a:r>
          </a:p>
        </p:txBody>
      </p:sp>
      <p:sp>
        <p:nvSpPr>
          <p:cNvPr id="191491" name="Rectangle 4"/>
          <p:cNvSpPr>
            <a:spLocks/>
          </p:cNvSpPr>
          <p:nvPr/>
        </p:nvSpPr>
        <p:spPr bwMode="auto">
          <a:xfrm>
            <a:off x="214313" y="2057400"/>
            <a:ext cx="86518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6AA4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ts val="24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3B3D3C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those who make it to age 65</a:t>
            </a:r>
          </a:p>
          <a:p>
            <a:pPr marL="342900" marR="0" lvl="0" indent="-342900" algn="ctr" defTabSz="914400" rtl="0" eaLnBrk="0" fontAlgn="base" latinLnBrk="0" hangingPunct="0">
              <a:lnSpc>
                <a:spcPts val="24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100%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B3D3C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ts val="24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B3D3C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WILL die thereafter</a:t>
            </a:r>
          </a:p>
          <a:p>
            <a:pPr marL="342900" marR="0" lvl="0" indent="-34290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3B3D3C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270" y="28882"/>
            <a:ext cx="610776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Life Insurance </a:t>
            </a:r>
            <a:r>
              <a:rPr kumimoji="0" lang="en-US" sz="36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– An Added Benefit</a:t>
            </a:r>
            <a:endParaRPr kumimoji="0" lang="en-US" sz="36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6AA42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6519" y="6459786"/>
            <a:ext cx="437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For financial professional use only. Not for use with the public.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6AA4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9414A-00D6-4AA7-A714-B02F5720D307}"/>
              </a:ext>
            </a:extLst>
          </p:cNvPr>
          <p:cNvSpPr txBox="1"/>
          <p:nvPr/>
        </p:nvSpPr>
        <p:spPr>
          <a:xfrm>
            <a:off x="8711381" y="6459538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78F7A73-D085-410A-A5F4-F19CE0722DF2}" type="slidenum">
              <a:rPr lang="en-US" sz="1000" smtClean="0">
                <a:solidFill>
                  <a:schemeClr val="tx1"/>
                </a:solidFill>
                <a:latin typeface="Century Gothic" panose="020B0502020202020204" pitchFamily="34" charset="0"/>
              </a:rPr>
              <a:t>9</a:t>
            </a:fld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Mother and daugher walking on the beach">
            <a:extLst>
              <a:ext uri="{FF2B5EF4-FFF2-40B4-BE49-F238E27FC236}">
                <a16:creationId xmlns:a16="http://schemas.microsoft.com/office/drawing/2014/main" id="{7D5C5701-2F32-55D8-CCA4-6F4BA1F8D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46163"/>
            <a:ext cx="3696929" cy="2211838"/>
          </a:xfrm>
          <a:prstGeom prst="rect">
            <a:avLst/>
          </a:prstGeom>
          <a:ln w="12700" cap="sq">
            <a:solidFill>
              <a:srgbClr val="38007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724467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Pentegra2013PPTemplate C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6A006C"/>
      </a:accent2>
      <a:accent3>
        <a:srgbClr val="92D050"/>
      </a:accent3>
      <a:accent4>
        <a:srgbClr val="20586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NTALK TCJA November 2018 [Compatibility Mode]" id="{85A5FAA3-E607-4E1D-BF7B-0CCE17406FA5}" vid="{7B4617C4-E017-43A0-9FDB-28FC4EDD2351}"/>
    </a:ext>
  </a:extLst>
</a:theme>
</file>

<file path=ppt/theme/theme2.xml><?xml version="1.0" encoding="utf-8"?>
<a:theme xmlns:a="http://schemas.openxmlformats.org/drawingml/2006/main" name="1_Pentegra2013PPTemplate C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6A006C"/>
      </a:accent2>
      <a:accent3>
        <a:srgbClr val="92D050"/>
      </a:accent3>
      <a:accent4>
        <a:srgbClr val="20586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NTALK TCJA November 2018 [Compatibility Mode]" id="{85A5FAA3-E607-4E1D-BF7B-0CCE17406FA5}" vid="{7B4617C4-E017-43A0-9FDB-28FC4EDD2351}"/>
    </a:ext>
  </a:extLst>
</a:theme>
</file>

<file path=ppt/theme/theme3.xml><?xml version="1.0" encoding="utf-8"?>
<a:theme xmlns:a="http://schemas.openxmlformats.org/drawingml/2006/main" name="2_Pentegra2013PPTemplate C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6A006C"/>
      </a:accent2>
      <a:accent3>
        <a:srgbClr val="92D050"/>
      </a:accent3>
      <a:accent4>
        <a:srgbClr val="20586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NTALK TCJA November 2018 [Compatibility Mode]" id="{85A5FAA3-E607-4E1D-BF7B-0CCE17406FA5}" vid="{7B4617C4-E017-43A0-9FDB-28FC4EDD2351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Metadata/LabelInfo.xml><?xml version="1.0" encoding="utf-8"?>
<clbl:labelList xmlns:clbl="http://schemas.microsoft.com/office/2020/mipLabelMetadata">
  <clbl:label id="{a307d56e-7f8b-49d8-96dd-1a3cc332926c}" enabled="0" method="" siteId="{a307d56e-7f8b-49d8-96dd-1a3cc332926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36101</TotalTime>
  <Words>658</Words>
  <Application>Microsoft Office PowerPoint</Application>
  <PresentationFormat>On-screen Show (4:3)</PresentationFormat>
  <Paragraphs>187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ＭＳ Ｐゴシック</vt:lpstr>
      <vt:lpstr>Arial</vt:lpstr>
      <vt:lpstr>Arial Narrow</vt:lpstr>
      <vt:lpstr>Calibri</vt:lpstr>
      <vt:lpstr>Calibri Light</vt:lpstr>
      <vt:lpstr>Century Gothic</vt:lpstr>
      <vt:lpstr>Gisha</vt:lpstr>
      <vt:lpstr>Times New Roman</vt:lpstr>
      <vt:lpstr>Wingdings</vt:lpstr>
      <vt:lpstr>Wingdings 3</vt:lpstr>
      <vt:lpstr>Pentegra2013PPTemplate C</vt:lpstr>
      <vt:lpstr>1_Pentegra2013PPTemplate C</vt:lpstr>
      <vt:lpstr>2_Pentegra2013PPTemplate C</vt:lpstr>
      <vt:lpstr>Give Me Deductions Benefiting From a Plan</vt:lpstr>
      <vt:lpstr> Maximizing Deductions</vt:lpstr>
      <vt:lpstr>Traditional Defined Benefit Plan</vt:lpstr>
      <vt:lpstr>Defined Benefit Plan Limits</vt:lpstr>
      <vt:lpstr>PowerPoint Presentation</vt:lpstr>
      <vt:lpstr>PowerPoint Presentation</vt:lpstr>
      <vt:lpstr>PowerPoint Presentation</vt:lpstr>
      <vt:lpstr>LIFE INSURANCE IN A QUALIFIED PLAN</vt:lpstr>
      <vt:lpstr>LIFE INSURANCE IN A QUALIFIED PLAN</vt:lpstr>
      <vt:lpstr>In a Perfect World……</vt:lpstr>
      <vt:lpstr>What Could Go Right?</vt:lpstr>
      <vt:lpstr>Want to Know More?</vt:lpstr>
    </vt:vector>
  </TitlesOfParts>
  <Company>National Life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Lindsey Simanskas</dc:creator>
  <cp:lastModifiedBy>Mary Read</cp:lastModifiedBy>
  <cp:revision>1000</cp:revision>
  <dcterms:created xsi:type="dcterms:W3CDTF">2009-09-17T15:51:11Z</dcterms:created>
  <dcterms:modified xsi:type="dcterms:W3CDTF">2026-01-16T16:59:27Z</dcterms:modified>
</cp:coreProperties>
</file>