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
  </p:notesMasterIdLst>
  <p:sldIdLst>
    <p:sldId id="256" r:id="rId2"/>
    <p:sldId id="258" r:id="rId3"/>
    <p:sldId id="263" r:id="rId4"/>
    <p:sldId id="264" r:id="rId5"/>
    <p:sldId id="265"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328D"/>
    <a:srgbClr val="3945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7" autoAdjust="0"/>
    <p:restoredTop sz="94660"/>
  </p:normalViewPr>
  <p:slideViewPr>
    <p:cSldViewPr snapToGrid="0">
      <p:cViewPr varScale="1">
        <p:scale>
          <a:sx n="73" d="100"/>
          <a:sy n="73" d="100"/>
        </p:scale>
        <p:origin x="37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3725C7-3D62-4FF4-9006-88B300587B0F}" type="datetimeFigureOut">
              <a:rPr lang="en-US" smtClean="0"/>
              <a:t>8/30/2024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AADC2D-CFE6-4858-935C-A4B69B6C4FF5}" type="slidenum">
              <a:rPr lang="en-US" smtClean="0"/>
              <a:t>‹#›</a:t>
            </a:fld>
            <a:endParaRPr lang="en-US"/>
          </a:p>
        </p:txBody>
      </p:sp>
    </p:spTree>
    <p:extLst>
      <p:ext uri="{BB962C8B-B14F-4D97-AF65-F5344CB8AC3E}">
        <p14:creationId xmlns:p14="http://schemas.microsoft.com/office/powerpoint/2010/main" val="2471517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FE8F5-83E1-423E-8863-0A2B94394D44}"/>
              </a:ext>
            </a:extLst>
          </p:cNvPr>
          <p:cNvSpPr>
            <a:spLocks noGrp="1"/>
          </p:cNvSpPr>
          <p:nvPr>
            <p:ph type="ctrTitle"/>
          </p:nvPr>
        </p:nvSpPr>
        <p:spPr>
          <a:xfrm>
            <a:off x="1524000" y="1122363"/>
            <a:ext cx="9144000" cy="2387600"/>
          </a:xfrm>
        </p:spPr>
        <p:txBody>
          <a:bodyPr anchor="b">
            <a:normAutofit/>
          </a:bodyPr>
          <a:lstStyle>
            <a:lvl1pPr algn="ctr">
              <a:defRPr sz="24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E8128A72-4EF0-4AFE-8282-48B4672A3E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24F9BB4-A0BB-4212-9072-AC23CD7EA980}"/>
              </a:ext>
            </a:extLst>
          </p:cNvPr>
          <p:cNvSpPr>
            <a:spLocks noGrp="1"/>
          </p:cNvSpPr>
          <p:nvPr>
            <p:ph type="dt" sz="half" idx="10"/>
          </p:nvPr>
        </p:nvSpPr>
        <p:spPr>
          <a:xfrm>
            <a:off x="846513" y="5907463"/>
            <a:ext cx="2743200" cy="365125"/>
          </a:xfrm>
        </p:spPr>
        <p:txBody>
          <a:bodyPr/>
          <a:lstStyle/>
          <a:p>
            <a:fld id="{67DC07C5-97C2-4EB5-B162-B59B3A7B1320}" type="datetime1">
              <a:rPr lang="en-US" smtClean="0"/>
              <a:t>8/30/2024</a:t>
            </a:fld>
            <a:endParaRPr lang="en-US"/>
          </a:p>
        </p:txBody>
      </p:sp>
      <p:sp>
        <p:nvSpPr>
          <p:cNvPr id="5" name="Footer Placeholder 4">
            <a:extLst>
              <a:ext uri="{FF2B5EF4-FFF2-40B4-BE49-F238E27FC236}">
                <a16:creationId xmlns:a16="http://schemas.microsoft.com/office/drawing/2014/main" id="{E346891F-4148-4011-80EA-C07DD175D0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D3FE31-C171-487D-A172-6CA41C35B9CE}"/>
              </a:ext>
            </a:extLst>
          </p:cNvPr>
          <p:cNvSpPr>
            <a:spLocks noGrp="1"/>
          </p:cNvSpPr>
          <p:nvPr>
            <p:ph type="sldNum" sz="quarter" idx="12"/>
          </p:nvPr>
        </p:nvSpPr>
        <p:spPr>
          <a:xfrm>
            <a:off x="58189" y="6492875"/>
            <a:ext cx="372687" cy="365125"/>
          </a:xfrm>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205777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3C883-1B18-4BF7-878E-7603027362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1E4AFA-CBDB-4F62-89DC-7A1EA58453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D25822-CB9F-431F-8241-0C1F8BC2747A}"/>
              </a:ext>
            </a:extLst>
          </p:cNvPr>
          <p:cNvSpPr>
            <a:spLocks noGrp="1"/>
          </p:cNvSpPr>
          <p:nvPr>
            <p:ph type="dt" sz="half" idx="10"/>
          </p:nvPr>
        </p:nvSpPr>
        <p:spPr/>
        <p:txBody>
          <a:bodyPr/>
          <a:lstStyle/>
          <a:p>
            <a:fld id="{6241682A-3316-47A0-AE7F-FE732BF3D7C3}" type="datetime1">
              <a:rPr lang="en-US" smtClean="0"/>
              <a:t>8/30/2024</a:t>
            </a:fld>
            <a:endParaRPr lang="en-US"/>
          </a:p>
        </p:txBody>
      </p:sp>
      <p:sp>
        <p:nvSpPr>
          <p:cNvPr id="5" name="Footer Placeholder 4">
            <a:extLst>
              <a:ext uri="{FF2B5EF4-FFF2-40B4-BE49-F238E27FC236}">
                <a16:creationId xmlns:a16="http://schemas.microsoft.com/office/drawing/2014/main" id="{B6F376A7-7376-4921-9B91-4B362C8774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1DF7A1-FCB8-4C4E-94A2-9168F4A2EB67}"/>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509987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1CA7E8-02B4-4ABD-A7DA-7D916D1213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F74681-30CB-4EF5-B52C-4F655C33DD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A0EF25-DE54-4B5C-B8B2-EC7210B43FEE}"/>
              </a:ext>
            </a:extLst>
          </p:cNvPr>
          <p:cNvSpPr>
            <a:spLocks noGrp="1"/>
          </p:cNvSpPr>
          <p:nvPr>
            <p:ph type="dt" sz="half" idx="10"/>
          </p:nvPr>
        </p:nvSpPr>
        <p:spPr/>
        <p:txBody>
          <a:bodyPr/>
          <a:lstStyle/>
          <a:p>
            <a:fld id="{4FB4E18C-F91A-41D3-BC77-8C2504C89661}" type="datetime1">
              <a:rPr lang="en-US" smtClean="0"/>
              <a:t>8/30/2024</a:t>
            </a:fld>
            <a:endParaRPr lang="en-US"/>
          </a:p>
        </p:txBody>
      </p:sp>
      <p:sp>
        <p:nvSpPr>
          <p:cNvPr id="5" name="Footer Placeholder 4">
            <a:extLst>
              <a:ext uri="{FF2B5EF4-FFF2-40B4-BE49-F238E27FC236}">
                <a16:creationId xmlns:a16="http://schemas.microsoft.com/office/drawing/2014/main" id="{03FAF88E-BB1D-4EE8-B831-E3E0C93B7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2863AE-15EB-4D68-8AC9-1FE4CB135F8A}"/>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320201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20FD9E-40C5-439D-A02F-607DC0BE3385}"/>
              </a:ext>
            </a:extLst>
          </p:cNvPr>
          <p:cNvSpPr/>
          <p:nvPr userDrawn="1"/>
        </p:nvSpPr>
        <p:spPr>
          <a:xfrm>
            <a:off x="0" y="0"/>
            <a:ext cx="12192000" cy="681037"/>
          </a:xfrm>
          <a:prstGeom prst="rect">
            <a:avLst/>
          </a:prstGeom>
          <a:solidFill>
            <a:srgbClr val="2B32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6759BF-9ADB-4906-B5C2-713A4A1F2CC4}"/>
              </a:ext>
            </a:extLst>
          </p:cNvPr>
          <p:cNvSpPr>
            <a:spLocks noGrp="1"/>
          </p:cNvSpPr>
          <p:nvPr>
            <p:ph type="title"/>
          </p:nvPr>
        </p:nvSpPr>
        <p:spPr>
          <a:xfrm>
            <a:off x="381001" y="120217"/>
            <a:ext cx="10515600" cy="457821"/>
          </a:xfrm>
        </p:spPr>
        <p:txBody>
          <a:bodyPr>
            <a:normAutofit/>
          </a:bodyPr>
          <a:lstStyle>
            <a:lvl1pPr>
              <a:defRPr sz="24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1D72CC1-5091-4B29-BB8A-349F7DF2072A}"/>
              </a:ext>
            </a:extLst>
          </p:cNvPr>
          <p:cNvSpPr>
            <a:spLocks noGrp="1"/>
          </p:cNvSpPr>
          <p:nvPr>
            <p:ph idx="1"/>
          </p:nvPr>
        </p:nvSpPr>
        <p:spPr>
          <a:xfrm>
            <a:off x="381001" y="1019290"/>
            <a:ext cx="10515600" cy="4351338"/>
          </a:xfrm>
        </p:spPr>
        <p:txBody>
          <a:bodyPr/>
          <a:lstStyle>
            <a:lvl1pPr marL="228600" indent="-228600">
              <a:buClr>
                <a:srgbClr val="2B328D"/>
              </a:buClr>
              <a:buSzPct val="100000"/>
              <a:buFont typeface="Wingdings" panose="05000000000000000000" pitchFamily="2" charset="2"/>
              <a:buChar char="§"/>
              <a:defRPr sz="1800"/>
            </a:lvl1pPr>
            <a:lvl2pPr marL="685800" indent="-228600">
              <a:buClr>
                <a:srgbClr val="2B328D"/>
              </a:buClr>
              <a:buFont typeface="Century Gothic" panose="020B0502020202020204" pitchFamily="34" charset="0"/>
              <a:buChar char="−"/>
              <a:defRPr sz="1800"/>
            </a:lvl2pPr>
            <a:lvl3pPr marL="1143000" indent="-228600">
              <a:buClr>
                <a:srgbClr val="2B328D"/>
              </a:buClr>
              <a:buFont typeface="Wingdings" panose="05000000000000000000" pitchFamily="2" charset="2"/>
              <a:buChar char="§"/>
              <a:defRPr sz="1800"/>
            </a:lvl3pPr>
            <a:lvl4pPr marL="1600200" indent="-228600">
              <a:buClr>
                <a:srgbClr val="2B328D"/>
              </a:buClr>
              <a:buFont typeface="Symbol" panose="05050102010706020507" pitchFamily="18" charset="2"/>
              <a:buChar cha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3E56EE2-5AA2-4325-84F1-FA47BBDCB83F}"/>
              </a:ext>
            </a:extLst>
          </p:cNvPr>
          <p:cNvSpPr>
            <a:spLocks noGrp="1"/>
          </p:cNvSpPr>
          <p:nvPr>
            <p:ph type="dt" sz="half" idx="10"/>
          </p:nvPr>
        </p:nvSpPr>
        <p:spPr/>
        <p:txBody>
          <a:bodyPr/>
          <a:lstStyle/>
          <a:p>
            <a:fld id="{23956CAE-93EA-4D90-9FA2-26AF1D56579A}" type="datetime1">
              <a:rPr lang="en-US" smtClean="0"/>
              <a:t>8/30/2024</a:t>
            </a:fld>
            <a:endParaRPr lang="en-US"/>
          </a:p>
        </p:txBody>
      </p:sp>
      <p:sp>
        <p:nvSpPr>
          <p:cNvPr id="5" name="Footer Placeholder 4">
            <a:extLst>
              <a:ext uri="{FF2B5EF4-FFF2-40B4-BE49-F238E27FC236}">
                <a16:creationId xmlns:a16="http://schemas.microsoft.com/office/drawing/2014/main" id="{EE49338F-632E-4DD6-8E50-FAD2B9DE2E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2EDA31-9F79-4A8C-8757-84A7850FD0B9}"/>
              </a:ext>
            </a:extLst>
          </p:cNvPr>
          <p:cNvSpPr>
            <a:spLocks noGrp="1"/>
          </p:cNvSpPr>
          <p:nvPr>
            <p:ph type="sldNum" sz="quarter" idx="12"/>
          </p:nvPr>
        </p:nvSpPr>
        <p:spPr>
          <a:xfrm>
            <a:off x="35316" y="6388322"/>
            <a:ext cx="381000" cy="365125"/>
          </a:xfrm>
        </p:spPr>
        <p:txBody>
          <a:bodyPr/>
          <a:lstStyle/>
          <a:p>
            <a:fld id="{B30AA4BB-E9FF-4E67-B1FB-D12E49574C1B}" type="slidenum">
              <a:rPr lang="en-US" smtClean="0"/>
              <a:t>‹#›</a:t>
            </a:fld>
            <a:endParaRPr lang="en-US"/>
          </a:p>
        </p:txBody>
      </p:sp>
      <p:pic>
        <p:nvPicPr>
          <p:cNvPr id="8" name="Picture 7">
            <a:extLst>
              <a:ext uri="{FF2B5EF4-FFF2-40B4-BE49-F238E27FC236}">
                <a16:creationId xmlns:a16="http://schemas.microsoft.com/office/drawing/2014/main" id="{45D14DEE-85B3-418F-B137-738FE216D956}"/>
              </a:ext>
            </a:extLst>
          </p:cNvPr>
          <p:cNvPicPr>
            <a:picLocks noChangeAspect="1"/>
          </p:cNvPicPr>
          <p:nvPr userDrawn="1"/>
        </p:nvPicPr>
        <p:blipFill>
          <a:blip r:embed="rId2"/>
          <a:stretch>
            <a:fillRect/>
          </a:stretch>
        </p:blipFill>
        <p:spPr>
          <a:xfrm>
            <a:off x="8833285" y="6141815"/>
            <a:ext cx="3132899" cy="429070"/>
          </a:xfrm>
          <a:prstGeom prst="rect">
            <a:avLst/>
          </a:prstGeom>
        </p:spPr>
      </p:pic>
      <p:pic>
        <p:nvPicPr>
          <p:cNvPr id="9" name="Content Placeholder 4" descr="Background pattern, icon&#10;&#10;Description automatically generated">
            <a:extLst>
              <a:ext uri="{FF2B5EF4-FFF2-40B4-BE49-F238E27FC236}">
                <a16:creationId xmlns:a16="http://schemas.microsoft.com/office/drawing/2014/main" id="{B122BAFB-9C55-4A82-B013-A29F8AE096D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003032" y="0"/>
            <a:ext cx="1059203" cy="641596"/>
          </a:xfrm>
          <a:prstGeom prst="rect">
            <a:avLst/>
          </a:prstGeom>
        </p:spPr>
      </p:pic>
    </p:spTree>
    <p:extLst>
      <p:ext uri="{BB962C8B-B14F-4D97-AF65-F5344CB8AC3E}">
        <p14:creationId xmlns:p14="http://schemas.microsoft.com/office/powerpoint/2010/main" val="435947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806C0-3F58-45E6-9261-F6E9C7CAB2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0E7E65-FE41-465C-A103-AB50DFC3F2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19CB87-992C-4B94-A5D8-6D3CE83609B1}"/>
              </a:ext>
            </a:extLst>
          </p:cNvPr>
          <p:cNvSpPr>
            <a:spLocks noGrp="1"/>
          </p:cNvSpPr>
          <p:nvPr>
            <p:ph type="dt" sz="half" idx="10"/>
          </p:nvPr>
        </p:nvSpPr>
        <p:spPr/>
        <p:txBody>
          <a:bodyPr/>
          <a:lstStyle/>
          <a:p>
            <a:fld id="{A35EE5ED-6630-485F-8248-E4C2AF9C0FF1}" type="datetime1">
              <a:rPr lang="en-US" smtClean="0"/>
              <a:t>8/30/2024</a:t>
            </a:fld>
            <a:endParaRPr lang="en-US"/>
          </a:p>
        </p:txBody>
      </p:sp>
      <p:sp>
        <p:nvSpPr>
          <p:cNvPr id="5" name="Footer Placeholder 4">
            <a:extLst>
              <a:ext uri="{FF2B5EF4-FFF2-40B4-BE49-F238E27FC236}">
                <a16:creationId xmlns:a16="http://schemas.microsoft.com/office/drawing/2014/main" id="{44773CFB-F47C-478D-A00D-FB7AFE6FED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1EA710-24CE-451F-9366-7AD6D489F0A5}"/>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79290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D8CB1-9482-4A5D-A45B-628CFA8DCF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FF1512-5386-47F4-A577-C8D69C3769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FB3FAF-5933-461D-B47B-F464981686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A0D319-9B8E-4147-866C-AA953C1E9777}"/>
              </a:ext>
            </a:extLst>
          </p:cNvPr>
          <p:cNvSpPr>
            <a:spLocks noGrp="1"/>
          </p:cNvSpPr>
          <p:nvPr>
            <p:ph type="dt" sz="half" idx="10"/>
          </p:nvPr>
        </p:nvSpPr>
        <p:spPr/>
        <p:txBody>
          <a:bodyPr/>
          <a:lstStyle/>
          <a:p>
            <a:fld id="{B16A60C5-F37A-4461-8FED-536B93CB8C64}" type="datetime1">
              <a:rPr lang="en-US" smtClean="0"/>
              <a:t>8/30/2024</a:t>
            </a:fld>
            <a:endParaRPr lang="en-US"/>
          </a:p>
        </p:txBody>
      </p:sp>
      <p:sp>
        <p:nvSpPr>
          <p:cNvPr id="6" name="Footer Placeholder 5">
            <a:extLst>
              <a:ext uri="{FF2B5EF4-FFF2-40B4-BE49-F238E27FC236}">
                <a16:creationId xmlns:a16="http://schemas.microsoft.com/office/drawing/2014/main" id="{86C1AD05-16E0-49E5-9582-BA5E16A6D5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0640FE-BF38-47FB-87C3-10975DBD0F19}"/>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871226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AF217-4428-44B8-8428-E00CB1389C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A904E6-D455-49E0-91DD-512EACC0F8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4F094B-3F08-42FA-8C3F-23D833A16D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7FEDDE-EEFE-4380-A9C0-17C5B70051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20D381-1FB9-48DA-91FD-8AEE901447F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1EB760-DFA9-4AF5-8819-5FFB78D3974A}"/>
              </a:ext>
            </a:extLst>
          </p:cNvPr>
          <p:cNvSpPr>
            <a:spLocks noGrp="1"/>
          </p:cNvSpPr>
          <p:nvPr>
            <p:ph type="dt" sz="half" idx="10"/>
          </p:nvPr>
        </p:nvSpPr>
        <p:spPr/>
        <p:txBody>
          <a:bodyPr/>
          <a:lstStyle/>
          <a:p>
            <a:fld id="{3B2C85DA-33A0-402E-93FE-F529E4C728C9}" type="datetime1">
              <a:rPr lang="en-US" smtClean="0"/>
              <a:t>8/30/2024</a:t>
            </a:fld>
            <a:endParaRPr lang="en-US"/>
          </a:p>
        </p:txBody>
      </p:sp>
      <p:sp>
        <p:nvSpPr>
          <p:cNvPr id="8" name="Footer Placeholder 7">
            <a:extLst>
              <a:ext uri="{FF2B5EF4-FFF2-40B4-BE49-F238E27FC236}">
                <a16:creationId xmlns:a16="http://schemas.microsoft.com/office/drawing/2014/main" id="{3B028E06-B401-4947-ABA7-84B4BA789C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CB04695-7065-403F-BF2E-7117F8704E4B}"/>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569380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F55BE-222B-4B4C-9F3C-0A18ADB2DE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A22D38-F4CD-47DC-8BAE-B1F542C9CDF8}"/>
              </a:ext>
            </a:extLst>
          </p:cNvPr>
          <p:cNvSpPr>
            <a:spLocks noGrp="1"/>
          </p:cNvSpPr>
          <p:nvPr>
            <p:ph type="dt" sz="half" idx="10"/>
          </p:nvPr>
        </p:nvSpPr>
        <p:spPr/>
        <p:txBody>
          <a:bodyPr/>
          <a:lstStyle/>
          <a:p>
            <a:fld id="{6E3E7892-0D3A-41F3-81B4-20F8CF0F1848}" type="datetime1">
              <a:rPr lang="en-US" smtClean="0"/>
              <a:t>8/30/2024</a:t>
            </a:fld>
            <a:endParaRPr lang="en-US"/>
          </a:p>
        </p:txBody>
      </p:sp>
      <p:sp>
        <p:nvSpPr>
          <p:cNvPr id="4" name="Footer Placeholder 3">
            <a:extLst>
              <a:ext uri="{FF2B5EF4-FFF2-40B4-BE49-F238E27FC236}">
                <a16:creationId xmlns:a16="http://schemas.microsoft.com/office/drawing/2014/main" id="{6466C897-6D72-47AE-A34D-B3A4B208E9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EC284E-31C5-4143-B146-709D70D7AAF1}"/>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1355221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74477A-F8F9-42CC-B950-845601BA4D7A}"/>
              </a:ext>
            </a:extLst>
          </p:cNvPr>
          <p:cNvSpPr>
            <a:spLocks noGrp="1"/>
          </p:cNvSpPr>
          <p:nvPr>
            <p:ph type="dt" sz="half" idx="10"/>
          </p:nvPr>
        </p:nvSpPr>
        <p:spPr/>
        <p:txBody>
          <a:bodyPr/>
          <a:lstStyle/>
          <a:p>
            <a:fld id="{F64E15E2-E5B6-40EF-8721-ED86CC3D9A68}" type="datetime1">
              <a:rPr lang="en-US" smtClean="0"/>
              <a:t>8/30/2024</a:t>
            </a:fld>
            <a:endParaRPr lang="en-US"/>
          </a:p>
        </p:txBody>
      </p:sp>
      <p:sp>
        <p:nvSpPr>
          <p:cNvPr id="3" name="Footer Placeholder 2">
            <a:extLst>
              <a:ext uri="{FF2B5EF4-FFF2-40B4-BE49-F238E27FC236}">
                <a16:creationId xmlns:a16="http://schemas.microsoft.com/office/drawing/2014/main" id="{1F58AF9E-73CF-4FC9-B50C-C9365C599C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BB0023-C88E-4C6C-8606-AAF43845C156}"/>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1928061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42735-539B-4556-98BB-5684A22875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70CB6C-FBC3-482F-8F66-283CD9EE6D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FA982A-B5CC-47AE-97FC-9D101BCFC5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E33D1E-A113-4DEF-A3C9-A1E9D8108E24}"/>
              </a:ext>
            </a:extLst>
          </p:cNvPr>
          <p:cNvSpPr>
            <a:spLocks noGrp="1"/>
          </p:cNvSpPr>
          <p:nvPr>
            <p:ph type="dt" sz="half" idx="10"/>
          </p:nvPr>
        </p:nvSpPr>
        <p:spPr/>
        <p:txBody>
          <a:bodyPr/>
          <a:lstStyle/>
          <a:p>
            <a:fld id="{9E82A7CD-AF1A-44B7-87C6-746FA4C439AD}" type="datetime1">
              <a:rPr lang="en-US" smtClean="0"/>
              <a:t>8/30/2024</a:t>
            </a:fld>
            <a:endParaRPr lang="en-US"/>
          </a:p>
        </p:txBody>
      </p:sp>
      <p:sp>
        <p:nvSpPr>
          <p:cNvPr id="6" name="Footer Placeholder 5">
            <a:extLst>
              <a:ext uri="{FF2B5EF4-FFF2-40B4-BE49-F238E27FC236}">
                <a16:creationId xmlns:a16="http://schemas.microsoft.com/office/drawing/2014/main" id="{321A41CC-DA94-4063-8465-173E69EEBA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716EBC-D83A-486A-BCCD-3BFB55894334}"/>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89381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191BC-54E0-45B8-BAA5-855FACD40B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89498A-391F-47BE-8D03-2C946A3336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F5B8FA-34B5-41C0-B432-B04EC2080C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ED8915-BCF4-4800-9DB0-D590788D968E}"/>
              </a:ext>
            </a:extLst>
          </p:cNvPr>
          <p:cNvSpPr>
            <a:spLocks noGrp="1"/>
          </p:cNvSpPr>
          <p:nvPr>
            <p:ph type="dt" sz="half" idx="10"/>
          </p:nvPr>
        </p:nvSpPr>
        <p:spPr/>
        <p:txBody>
          <a:bodyPr/>
          <a:lstStyle/>
          <a:p>
            <a:fld id="{5AB373E0-F22E-47F9-B237-6A67992E68F4}" type="datetime1">
              <a:rPr lang="en-US" smtClean="0"/>
              <a:t>8/30/2024</a:t>
            </a:fld>
            <a:endParaRPr lang="en-US"/>
          </a:p>
        </p:txBody>
      </p:sp>
      <p:sp>
        <p:nvSpPr>
          <p:cNvPr id="6" name="Footer Placeholder 5">
            <a:extLst>
              <a:ext uri="{FF2B5EF4-FFF2-40B4-BE49-F238E27FC236}">
                <a16:creationId xmlns:a16="http://schemas.microsoft.com/office/drawing/2014/main" id="{9E31A04F-07A0-4BE2-AB6A-5DE94F075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96233A-6AB2-466C-9062-0F40AB8BFAFA}"/>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064419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6313EE-6EB5-407B-8A4D-D4E0A5CC3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3D14E5-94EA-49FC-B689-F1E7A2A10E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ABB6B3-503B-4A92-840E-37B255F93E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B9180-C8AA-4858-A662-A485E3BFFC1D}" type="datetime1">
              <a:rPr lang="en-US" smtClean="0"/>
              <a:t>8/30/2024</a:t>
            </a:fld>
            <a:endParaRPr lang="en-US"/>
          </a:p>
        </p:txBody>
      </p:sp>
      <p:sp>
        <p:nvSpPr>
          <p:cNvPr id="5" name="Footer Placeholder 4">
            <a:extLst>
              <a:ext uri="{FF2B5EF4-FFF2-40B4-BE49-F238E27FC236}">
                <a16:creationId xmlns:a16="http://schemas.microsoft.com/office/drawing/2014/main" id="{7DE97AF3-EE2B-49B4-BFB9-8F56F1B790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C2A249-2D91-490D-BC9A-4252C52E09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0AA4BB-E9FF-4E67-B1FB-D12E49574C1B}" type="slidenum">
              <a:rPr lang="en-US" smtClean="0"/>
              <a:t>‹#›</a:t>
            </a:fld>
            <a:endParaRPr lang="en-US"/>
          </a:p>
        </p:txBody>
      </p:sp>
    </p:spTree>
    <p:extLst>
      <p:ext uri="{BB962C8B-B14F-4D97-AF65-F5344CB8AC3E}">
        <p14:creationId xmlns:p14="http://schemas.microsoft.com/office/powerpoint/2010/main" val="3904247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806AD64-D260-4468-89E3-B62C1CEAB72B}"/>
              </a:ext>
            </a:extLst>
          </p:cNvPr>
          <p:cNvSpPr/>
          <p:nvPr/>
        </p:nvSpPr>
        <p:spPr>
          <a:xfrm>
            <a:off x="0" y="0"/>
            <a:ext cx="12192000" cy="4832059"/>
          </a:xfrm>
          <a:prstGeom prst="rect">
            <a:avLst/>
          </a:prstGeom>
          <a:solidFill>
            <a:srgbClr val="2B32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D160BDA1-0E28-49C5-A9A8-6071E2A08BF9}"/>
              </a:ext>
            </a:extLst>
          </p:cNvPr>
          <p:cNvSpPr>
            <a:spLocks noGrp="1"/>
          </p:cNvSpPr>
          <p:nvPr>
            <p:ph type="subTitle" idx="1"/>
          </p:nvPr>
        </p:nvSpPr>
        <p:spPr>
          <a:xfrm>
            <a:off x="1054217" y="4919110"/>
            <a:ext cx="6812128" cy="749985"/>
          </a:xfrm>
        </p:spPr>
        <p:txBody>
          <a:bodyPr>
            <a:normAutofit fontScale="92500" lnSpcReduction="20000"/>
          </a:bodyPr>
          <a:lstStyle/>
          <a:p>
            <a:pPr algn="l"/>
            <a:r>
              <a:rPr lang="en-US" dirty="0"/>
              <a:t>Name</a:t>
            </a:r>
          </a:p>
          <a:p>
            <a:pPr algn="l"/>
            <a:r>
              <a:rPr lang="en-US" dirty="0"/>
              <a:t>Date</a:t>
            </a:r>
          </a:p>
        </p:txBody>
      </p:sp>
      <p:pic>
        <p:nvPicPr>
          <p:cNvPr id="6" name="Content Placeholder 4" descr="Background pattern, icon&#10;&#10;Description automatically generated">
            <a:extLst>
              <a:ext uri="{FF2B5EF4-FFF2-40B4-BE49-F238E27FC236}">
                <a16:creationId xmlns:a16="http://schemas.microsoft.com/office/drawing/2014/main" id="{4359998B-FE27-4AFC-9513-ED576A3A6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8276" y="56614"/>
            <a:ext cx="7883723" cy="4775445"/>
          </a:xfrm>
          <a:prstGeom prst="rect">
            <a:avLst/>
          </a:prstGeom>
        </p:spPr>
      </p:pic>
      <p:pic>
        <p:nvPicPr>
          <p:cNvPr id="7" name="Picture 6" descr="Icon&#10;&#10;Description automatically generated">
            <a:extLst>
              <a:ext uri="{FF2B5EF4-FFF2-40B4-BE49-F238E27FC236}">
                <a16:creationId xmlns:a16="http://schemas.microsoft.com/office/drawing/2014/main" id="{94D78AA5-9014-440E-8C87-4C19E21C44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859" y="681109"/>
            <a:ext cx="4420036" cy="600075"/>
          </a:xfrm>
          <a:prstGeom prst="rect">
            <a:avLst/>
          </a:prstGeom>
        </p:spPr>
      </p:pic>
      <p:sp>
        <p:nvSpPr>
          <p:cNvPr id="2" name="Title 1">
            <a:extLst>
              <a:ext uri="{FF2B5EF4-FFF2-40B4-BE49-F238E27FC236}">
                <a16:creationId xmlns:a16="http://schemas.microsoft.com/office/drawing/2014/main" id="{E11987B6-D4A9-48A7-871B-ADDEB9B6387A}"/>
              </a:ext>
            </a:extLst>
          </p:cNvPr>
          <p:cNvSpPr>
            <a:spLocks noGrp="1"/>
          </p:cNvSpPr>
          <p:nvPr>
            <p:ph type="ctrTitle"/>
          </p:nvPr>
        </p:nvSpPr>
        <p:spPr>
          <a:xfrm>
            <a:off x="1054217" y="3951214"/>
            <a:ext cx="7883723" cy="749985"/>
          </a:xfrm>
        </p:spPr>
        <p:txBody>
          <a:bodyPr>
            <a:normAutofit/>
          </a:bodyPr>
          <a:lstStyle/>
          <a:p>
            <a:pPr algn="l"/>
            <a:r>
              <a:rPr lang="en-US" dirty="0"/>
              <a:t>3(16) Fiduciary Overlay Services Q&amp;A</a:t>
            </a:r>
          </a:p>
        </p:txBody>
      </p:sp>
    </p:spTree>
    <p:extLst>
      <p:ext uri="{BB962C8B-B14F-4D97-AF65-F5344CB8AC3E}">
        <p14:creationId xmlns:p14="http://schemas.microsoft.com/office/powerpoint/2010/main" val="3454343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F5B69837-765B-4434-82FD-CB1F7A6A4722}"/>
              </a:ext>
            </a:extLst>
          </p:cNvPr>
          <p:cNvSpPr>
            <a:spLocks noGrp="1"/>
          </p:cNvSpPr>
          <p:nvPr>
            <p:ph idx="1"/>
          </p:nvPr>
        </p:nvSpPr>
        <p:spPr>
          <a:xfrm>
            <a:off x="772885" y="1004796"/>
            <a:ext cx="10853057" cy="5462488"/>
          </a:xfrm>
        </p:spPr>
        <p:txBody>
          <a:bodyPr>
            <a:normAutofit/>
          </a:bodyPr>
          <a:lstStyle/>
          <a:p>
            <a:pPr marL="0" indent="0">
              <a:buNone/>
            </a:pPr>
            <a:r>
              <a:rPr lang="en-US" b="1" dirty="0">
                <a:solidFill>
                  <a:srgbClr val="2B328D"/>
                </a:solidFill>
                <a:latin typeface="+mj-lt"/>
              </a:rPr>
              <a:t>What is 3(16) Fiduciary Outsourcing?</a:t>
            </a:r>
          </a:p>
          <a:p>
            <a:pPr marL="0" indent="0">
              <a:buNone/>
            </a:pPr>
            <a:r>
              <a:rPr lang="en-US" dirty="0">
                <a:latin typeface="+mj-lt"/>
              </a:rPr>
              <a:t>3(16) fiduciary service providers take care of the everyday administrative tasks associated with sponsoring a retirement plan. Think of the 3(16) Administrative Fiduciary as the plan’s ‘COO’, responsible for the overall operation of the plan and managing the day-to-day administration.</a:t>
            </a:r>
          </a:p>
          <a:p>
            <a:pPr marL="0" indent="0">
              <a:buNone/>
            </a:pPr>
            <a:endParaRPr lang="en-US" dirty="0">
              <a:latin typeface="+mj-lt"/>
            </a:endParaRPr>
          </a:p>
          <a:p>
            <a:pPr marL="0" indent="0">
              <a:buNone/>
            </a:pPr>
            <a:r>
              <a:rPr lang="en-US" b="1" dirty="0">
                <a:solidFill>
                  <a:srgbClr val="2B328D"/>
                </a:solidFill>
                <a:latin typeface="+mj-lt"/>
              </a:rPr>
              <a:t>Why outsource?</a:t>
            </a:r>
          </a:p>
          <a:p>
            <a:pPr marL="0" indent="0">
              <a:buNone/>
            </a:pPr>
            <a:r>
              <a:rPr lang="en-US" dirty="0">
                <a:latin typeface="+mj-lt"/>
              </a:rPr>
              <a:t>3(16) Fiduciary Outsourcing makes it easier for employers to offer a retirement plan. Outsourcing to a professional fiduciary can help employers avoid potential liabilities, save time, and replace confusion with confidence. </a:t>
            </a:r>
          </a:p>
          <a:p>
            <a:pPr marL="0" indent="0">
              <a:buNone/>
            </a:pPr>
            <a:endParaRPr lang="en-US" dirty="0">
              <a:latin typeface="+mj-lt"/>
            </a:endParaRPr>
          </a:p>
          <a:p>
            <a:pPr marL="0" indent="0">
              <a:buNone/>
            </a:pPr>
            <a:r>
              <a:rPr lang="en-US" b="1" dirty="0">
                <a:solidFill>
                  <a:srgbClr val="2B328D"/>
                </a:solidFill>
                <a:latin typeface="+mj-lt"/>
              </a:rPr>
              <a:t>How does it help me?</a:t>
            </a:r>
          </a:p>
          <a:p>
            <a:pPr marL="0" indent="0">
              <a:buNone/>
            </a:pPr>
            <a:r>
              <a:rPr lang="en-US" dirty="0">
                <a:latin typeface="+mj-lt"/>
              </a:rPr>
              <a:t>Running a retirement plan can take time and resources away from running a business. Many employers don’t know exactly what to do, and when to do it. A 3(16) fiduciary is an expert who knows what must be done when, and ensures all tasks are completed correctly. Working with a professional eliminates these concerns.</a:t>
            </a:r>
          </a:p>
          <a:p>
            <a:pPr marL="0" indent="0">
              <a:buNone/>
            </a:pPr>
            <a:endParaRPr lang="en-US" dirty="0">
              <a:latin typeface="+mj-lt"/>
            </a:endParaRPr>
          </a:p>
          <a:p>
            <a:pPr marL="0" indent="0">
              <a:buNone/>
            </a:pPr>
            <a:endParaRPr lang="en-US" dirty="0">
              <a:latin typeface="+mj-lt"/>
            </a:endParaRPr>
          </a:p>
        </p:txBody>
      </p:sp>
      <p:sp>
        <p:nvSpPr>
          <p:cNvPr id="2" name="Title 1">
            <a:extLst>
              <a:ext uri="{FF2B5EF4-FFF2-40B4-BE49-F238E27FC236}">
                <a16:creationId xmlns:a16="http://schemas.microsoft.com/office/drawing/2014/main" id="{6E3F7DE4-E1A7-4C5A-B6CB-599EAB3A3FC6}"/>
              </a:ext>
            </a:extLst>
          </p:cNvPr>
          <p:cNvSpPr>
            <a:spLocks noGrp="1"/>
          </p:cNvSpPr>
          <p:nvPr>
            <p:ph type="title"/>
          </p:nvPr>
        </p:nvSpPr>
        <p:spPr/>
        <p:txBody>
          <a:bodyPr>
            <a:normAutofit/>
          </a:bodyPr>
          <a:lstStyle/>
          <a:p>
            <a:r>
              <a:rPr lang="en-US" dirty="0"/>
              <a:t>3(16) Fiduciary Overlay Services Q&amp;A</a:t>
            </a:r>
          </a:p>
        </p:txBody>
      </p:sp>
      <p:sp>
        <p:nvSpPr>
          <p:cNvPr id="3" name="Slide Number Placeholder 2">
            <a:extLst>
              <a:ext uri="{FF2B5EF4-FFF2-40B4-BE49-F238E27FC236}">
                <a16:creationId xmlns:a16="http://schemas.microsoft.com/office/drawing/2014/main" id="{DFE8232A-D6C0-1E19-22DD-D7CF9DD5537D}"/>
              </a:ext>
            </a:extLst>
          </p:cNvPr>
          <p:cNvSpPr>
            <a:spLocks noGrp="1"/>
          </p:cNvSpPr>
          <p:nvPr>
            <p:ph type="sldNum" sz="quarter" idx="12"/>
          </p:nvPr>
        </p:nvSpPr>
        <p:spPr/>
        <p:txBody>
          <a:bodyPr/>
          <a:lstStyle/>
          <a:p>
            <a:fld id="{B30AA4BB-E9FF-4E67-B1FB-D12E49574C1B}" type="slidenum">
              <a:rPr lang="en-US" smtClean="0"/>
              <a:t>2</a:t>
            </a:fld>
            <a:endParaRPr lang="en-US"/>
          </a:p>
        </p:txBody>
      </p:sp>
    </p:spTree>
    <p:extLst>
      <p:ext uri="{BB962C8B-B14F-4D97-AF65-F5344CB8AC3E}">
        <p14:creationId xmlns:p14="http://schemas.microsoft.com/office/powerpoint/2010/main" val="4195093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9F75D3-E7A5-B8E3-5527-23FC646E9E1D}"/>
              </a:ext>
            </a:extLst>
          </p:cNvPr>
          <p:cNvSpPr/>
          <p:nvPr/>
        </p:nvSpPr>
        <p:spPr>
          <a:xfrm>
            <a:off x="1097280" y="2481943"/>
            <a:ext cx="10228217" cy="757646"/>
          </a:xfrm>
          <a:prstGeom prst="rect">
            <a:avLst/>
          </a:prstGeom>
          <a:solidFill>
            <a:srgbClr val="2B32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5">
            <a:extLst>
              <a:ext uri="{FF2B5EF4-FFF2-40B4-BE49-F238E27FC236}">
                <a16:creationId xmlns:a16="http://schemas.microsoft.com/office/drawing/2014/main" id="{F5B69837-765B-4434-82FD-CB1F7A6A4722}"/>
              </a:ext>
            </a:extLst>
          </p:cNvPr>
          <p:cNvSpPr>
            <a:spLocks noGrp="1"/>
          </p:cNvSpPr>
          <p:nvPr>
            <p:ph idx="1"/>
          </p:nvPr>
        </p:nvSpPr>
        <p:spPr>
          <a:xfrm>
            <a:off x="772885" y="1004796"/>
            <a:ext cx="10853057" cy="5591948"/>
          </a:xfrm>
        </p:spPr>
        <p:txBody>
          <a:bodyPr>
            <a:normAutofit/>
          </a:bodyPr>
          <a:lstStyle/>
          <a:p>
            <a:pPr marL="0" indent="0">
              <a:buNone/>
            </a:pPr>
            <a:r>
              <a:rPr lang="en-US" b="1" dirty="0">
                <a:solidFill>
                  <a:srgbClr val="2B328D"/>
                </a:solidFill>
                <a:latin typeface="+mj-lt"/>
              </a:rPr>
              <a:t>Do I really need a 3(16) administrative fiduciary?</a:t>
            </a:r>
          </a:p>
          <a:p>
            <a:pPr marL="0" indent="0">
              <a:buNone/>
            </a:pPr>
            <a:r>
              <a:rPr lang="en-US" dirty="0">
                <a:latin typeface="+mj-lt"/>
              </a:rPr>
              <a:t>Today, the majority of lawsuits and regulatory actions are because of plan administration issues. As fiduciaries, plan sponsors are personally liable. Even one mistake can cost thousands of dollars or result in a lawsuit.</a:t>
            </a:r>
          </a:p>
          <a:p>
            <a:pPr marL="0" indent="0">
              <a:buNone/>
            </a:pPr>
            <a:endParaRPr lang="en-US" dirty="0">
              <a:latin typeface="+mj-lt"/>
            </a:endParaRPr>
          </a:p>
          <a:p>
            <a:pPr marL="0" indent="0" algn="ctr">
              <a:buNone/>
            </a:pPr>
            <a:r>
              <a:rPr lang="en-US" b="1" dirty="0">
                <a:solidFill>
                  <a:schemeClr val="bg1"/>
                </a:solidFill>
                <a:latin typeface="+mj-lt"/>
              </a:rPr>
              <a:t>With 3(16) fiduciary outsourcing, these responsibilities—and liabilities—are transferred to a professional fiduciary.</a:t>
            </a:r>
          </a:p>
          <a:p>
            <a:pPr marL="0" indent="0">
              <a:buNone/>
            </a:pPr>
            <a:endParaRPr lang="en-US" dirty="0">
              <a:latin typeface="+mj-lt"/>
            </a:endParaRPr>
          </a:p>
          <a:p>
            <a:pPr marL="0" indent="0">
              <a:buNone/>
            </a:pPr>
            <a:r>
              <a:rPr lang="en-US" b="1" dirty="0">
                <a:solidFill>
                  <a:srgbClr val="2B328D"/>
                </a:solidFill>
                <a:latin typeface="+mj-lt"/>
              </a:rPr>
              <a:t>What does a 3(16) fiduciary do?</a:t>
            </a:r>
          </a:p>
          <a:p>
            <a:pPr marL="0" indent="0">
              <a:buNone/>
            </a:pPr>
            <a:r>
              <a:rPr lang="en-US" dirty="0">
                <a:latin typeface="+mj-lt"/>
              </a:rPr>
              <a:t>A 3(16) fiduciary takes care of day-to-day administration and helps plans comply with legal requirements. A plan sponsor’s long list of retirement plan responsibilities becomes only a few.</a:t>
            </a:r>
          </a:p>
          <a:p>
            <a:pPr marL="0" indent="0">
              <a:buNone/>
            </a:pPr>
            <a:endParaRPr lang="en-US" dirty="0">
              <a:latin typeface="+mj-lt"/>
            </a:endParaRPr>
          </a:p>
          <a:p>
            <a:pPr marL="0" indent="0">
              <a:buNone/>
            </a:pPr>
            <a:r>
              <a:rPr lang="en-US" b="1" dirty="0">
                <a:solidFill>
                  <a:srgbClr val="2B328D"/>
                </a:solidFill>
                <a:latin typeface="+mj-lt"/>
              </a:rPr>
              <a:t>Are all 3(16) fiduciaries the same?</a:t>
            </a:r>
          </a:p>
          <a:p>
            <a:pPr marL="0" indent="0">
              <a:buNone/>
            </a:pPr>
            <a:r>
              <a:rPr lang="en-US" dirty="0">
                <a:latin typeface="+mj-lt"/>
              </a:rPr>
              <a:t>Today, it seems no 3(16) does the same thing. Each has a different list of services they’re willing to offer. That’s why it’s important to work with an expert. Pentegra offers the most extensive level of fiduciary support available in the industry today.</a:t>
            </a:r>
          </a:p>
          <a:p>
            <a:pPr marL="0" indent="0">
              <a:buNone/>
            </a:pPr>
            <a:endParaRPr lang="en-US" dirty="0">
              <a:latin typeface="+mj-lt"/>
            </a:endParaRPr>
          </a:p>
        </p:txBody>
      </p:sp>
      <p:sp>
        <p:nvSpPr>
          <p:cNvPr id="2" name="Title 1">
            <a:extLst>
              <a:ext uri="{FF2B5EF4-FFF2-40B4-BE49-F238E27FC236}">
                <a16:creationId xmlns:a16="http://schemas.microsoft.com/office/drawing/2014/main" id="{6E3F7DE4-E1A7-4C5A-B6CB-599EAB3A3FC6}"/>
              </a:ext>
            </a:extLst>
          </p:cNvPr>
          <p:cNvSpPr>
            <a:spLocks noGrp="1"/>
          </p:cNvSpPr>
          <p:nvPr>
            <p:ph type="title"/>
          </p:nvPr>
        </p:nvSpPr>
        <p:spPr/>
        <p:txBody>
          <a:bodyPr>
            <a:normAutofit/>
          </a:bodyPr>
          <a:lstStyle/>
          <a:p>
            <a:r>
              <a:rPr lang="en-US" dirty="0"/>
              <a:t>3(16) Fiduciary Overlay Services Q&amp;A</a:t>
            </a:r>
          </a:p>
        </p:txBody>
      </p:sp>
      <p:sp>
        <p:nvSpPr>
          <p:cNvPr id="3" name="Slide Number Placeholder 2">
            <a:extLst>
              <a:ext uri="{FF2B5EF4-FFF2-40B4-BE49-F238E27FC236}">
                <a16:creationId xmlns:a16="http://schemas.microsoft.com/office/drawing/2014/main" id="{DFE8232A-D6C0-1E19-22DD-D7CF9DD5537D}"/>
              </a:ext>
            </a:extLst>
          </p:cNvPr>
          <p:cNvSpPr>
            <a:spLocks noGrp="1"/>
          </p:cNvSpPr>
          <p:nvPr>
            <p:ph type="sldNum" sz="quarter" idx="12"/>
          </p:nvPr>
        </p:nvSpPr>
        <p:spPr/>
        <p:txBody>
          <a:bodyPr/>
          <a:lstStyle/>
          <a:p>
            <a:fld id="{B30AA4BB-E9FF-4E67-B1FB-D12E49574C1B}" type="slidenum">
              <a:rPr lang="en-US" smtClean="0"/>
              <a:t>3</a:t>
            </a:fld>
            <a:endParaRPr lang="en-US"/>
          </a:p>
        </p:txBody>
      </p:sp>
    </p:spTree>
    <p:extLst>
      <p:ext uri="{BB962C8B-B14F-4D97-AF65-F5344CB8AC3E}">
        <p14:creationId xmlns:p14="http://schemas.microsoft.com/office/powerpoint/2010/main" val="661689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BD6E5C-AC49-F687-96E1-754AB88DD6C3}"/>
              </a:ext>
            </a:extLst>
          </p:cNvPr>
          <p:cNvSpPr/>
          <p:nvPr/>
        </p:nvSpPr>
        <p:spPr>
          <a:xfrm>
            <a:off x="772885" y="822960"/>
            <a:ext cx="10944498" cy="927463"/>
          </a:xfrm>
          <a:prstGeom prst="rect">
            <a:avLst/>
          </a:prstGeom>
          <a:solidFill>
            <a:srgbClr val="2B32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5">
            <a:extLst>
              <a:ext uri="{FF2B5EF4-FFF2-40B4-BE49-F238E27FC236}">
                <a16:creationId xmlns:a16="http://schemas.microsoft.com/office/drawing/2014/main" id="{F5B69837-765B-4434-82FD-CB1F7A6A4722}"/>
              </a:ext>
            </a:extLst>
          </p:cNvPr>
          <p:cNvSpPr>
            <a:spLocks noGrp="1"/>
          </p:cNvSpPr>
          <p:nvPr>
            <p:ph idx="1"/>
          </p:nvPr>
        </p:nvSpPr>
        <p:spPr>
          <a:xfrm>
            <a:off x="772885" y="1004796"/>
            <a:ext cx="10853057" cy="5462488"/>
          </a:xfrm>
        </p:spPr>
        <p:txBody>
          <a:bodyPr>
            <a:normAutofit/>
          </a:bodyPr>
          <a:lstStyle/>
          <a:p>
            <a:pPr marL="0" indent="0" algn="ctr">
              <a:buNone/>
            </a:pPr>
            <a:r>
              <a:rPr lang="en-US" b="1" dirty="0">
                <a:solidFill>
                  <a:schemeClr val="bg1"/>
                </a:solidFill>
                <a:latin typeface="+mj-lt"/>
              </a:rPr>
              <a:t>3(16) fiduciary outsourcing also helps improve plan outcomes by ensuring plan features are fully optimized.</a:t>
            </a:r>
          </a:p>
          <a:p>
            <a:pPr marL="0" indent="0" algn="ctr">
              <a:buNone/>
            </a:pPr>
            <a:endParaRPr lang="en-US" b="1" dirty="0">
              <a:latin typeface="+mj-lt"/>
            </a:endParaRPr>
          </a:p>
          <a:p>
            <a:pPr marL="0" indent="0">
              <a:buNone/>
            </a:pPr>
            <a:r>
              <a:rPr lang="en-US" b="1" dirty="0">
                <a:solidFill>
                  <a:srgbClr val="2B328D"/>
                </a:solidFill>
                <a:latin typeface="+mj-lt"/>
              </a:rPr>
              <a:t>Does offering 3(16) impact existing recordkeeping relationships?</a:t>
            </a:r>
          </a:p>
          <a:p>
            <a:pPr marL="0" indent="0">
              <a:buNone/>
            </a:pPr>
            <a:r>
              <a:rPr lang="en-US" dirty="0">
                <a:latin typeface="+mj-lt"/>
              </a:rPr>
              <a:t>There’s no disruption to existing recordkeeping relationships—it’s simply an overlay service that is added to a plan. Pentegra can work with recordkeepers across the industry and plans of every size and complexity. </a:t>
            </a:r>
          </a:p>
          <a:p>
            <a:pPr marL="0" indent="0">
              <a:buNone/>
            </a:pPr>
            <a:endParaRPr lang="en-US" dirty="0">
              <a:latin typeface="+mj-lt"/>
            </a:endParaRPr>
          </a:p>
          <a:p>
            <a:pPr marL="0" indent="0">
              <a:buNone/>
            </a:pPr>
            <a:r>
              <a:rPr lang="en-US" b="1" dirty="0">
                <a:solidFill>
                  <a:srgbClr val="2B328D"/>
                </a:solidFill>
                <a:latin typeface="+mj-lt"/>
              </a:rPr>
              <a:t>What is the benefit of working with an independent 3(16) fiduciary?</a:t>
            </a:r>
          </a:p>
          <a:p>
            <a:pPr marL="0" indent="0">
              <a:buNone/>
            </a:pPr>
            <a:r>
              <a:rPr lang="en-US" dirty="0">
                <a:latin typeface="+mj-lt"/>
              </a:rPr>
              <a:t>As an independent professional fiduciary, we don’t review our own work. This eliminates any conflicts of interest, delivers a higher standard of care and facilitates greater plan governance and oversight. As an independent 3(16) fiduciary, Pentegra offers these important benefits:</a:t>
            </a:r>
          </a:p>
          <a:p>
            <a:r>
              <a:rPr lang="en-US" dirty="0">
                <a:latin typeface="+mj-lt"/>
              </a:rPr>
              <a:t>Our first and only priority is administering your plan.</a:t>
            </a:r>
          </a:p>
          <a:p>
            <a:r>
              <a:rPr lang="en-US" dirty="0">
                <a:latin typeface="+mj-lt"/>
              </a:rPr>
              <a:t>We bring complete objectivity and impartiality to our role.</a:t>
            </a:r>
          </a:p>
          <a:p>
            <a:r>
              <a:rPr lang="en-US" dirty="0">
                <a:latin typeface="+mj-lt"/>
              </a:rPr>
              <a:t>We always put your best interests first.</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
        <p:nvSpPr>
          <p:cNvPr id="2" name="Title 1">
            <a:extLst>
              <a:ext uri="{FF2B5EF4-FFF2-40B4-BE49-F238E27FC236}">
                <a16:creationId xmlns:a16="http://schemas.microsoft.com/office/drawing/2014/main" id="{6E3F7DE4-E1A7-4C5A-B6CB-599EAB3A3FC6}"/>
              </a:ext>
            </a:extLst>
          </p:cNvPr>
          <p:cNvSpPr>
            <a:spLocks noGrp="1"/>
          </p:cNvSpPr>
          <p:nvPr>
            <p:ph type="title"/>
          </p:nvPr>
        </p:nvSpPr>
        <p:spPr/>
        <p:txBody>
          <a:bodyPr>
            <a:normAutofit/>
          </a:bodyPr>
          <a:lstStyle/>
          <a:p>
            <a:r>
              <a:rPr lang="en-US" dirty="0"/>
              <a:t>3(16) Fiduciary Overlay Services Q&amp;A</a:t>
            </a:r>
          </a:p>
        </p:txBody>
      </p:sp>
      <p:sp>
        <p:nvSpPr>
          <p:cNvPr id="3" name="Slide Number Placeholder 2">
            <a:extLst>
              <a:ext uri="{FF2B5EF4-FFF2-40B4-BE49-F238E27FC236}">
                <a16:creationId xmlns:a16="http://schemas.microsoft.com/office/drawing/2014/main" id="{DFE8232A-D6C0-1E19-22DD-D7CF9DD5537D}"/>
              </a:ext>
            </a:extLst>
          </p:cNvPr>
          <p:cNvSpPr>
            <a:spLocks noGrp="1"/>
          </p:cNvSpPr>
          <p:nvPr>
            <p:ph type="sldNum" sz="quarter" idx="12"/>
          </p:nvPr>
        </p:nvSpPr>
        <p:spPr/>
        <p:txBody>
          <a:bodyPr/>
          <a:lstStyle/>
          <a:p>
            <a:fld id="{B30AA4BB-E9FF-4E67-B1FB-D12E49574C1B}" type="slidenum">
              <a:rPr lang="en-US" smtClean="0"/>
              <a:t>4</a:t>
            </a:fld>
            <a:endParaRPr lang="en-US"/>
          </a:p>
        </p:txBody>
      </p:sp>
    </p:spTree>
    <p:extLst>
      <p:ext uri="{BB962C8B-B14F-4D97-AF65-F5344CB8AC3E}">
        <p14:creationId xmlns:p14="http://schemas.microsoft.com/office/powerpoint/2010/main" val="1240007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E412D5-CC4F-E7F9-5F00-50B7C6405DF2}"/>
              </a:ext>
            </a:extLst>
          </p:cNvPr>
          <p:cNvSpPr/>
          <p:nvPr/>
        </p:nvSpPr>
        <p:spPr>
          <a:xfrm>
            <a:off x="2614748" y="807950"/>
            <a:ext cx="6962502" cy="600891"/>
          </a:xfrm>
          <a:prstGeom prst="rect">
            <a:avLst/>
          </a:prstGeom>
          <a:solidFill>
            <a:srgbClr val="2B32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5">
            <a:extLst>
              <a:ext uri="{FF2B5EF4-FFF2-40B4-BE49-F238E27FC236}">
                <a16:creationId xmlns:a16="http://schemas.microsoft.com/office/drawing/2014/main" id="{F5B69837-765B-4434-82FD-CB1F7A6A4722}"/>
              </a:ext>
            </a:extLst>
          </p:cNvPr>
          <p:cNvSpPr>
            <a:spLocks noGrp="1"/>
          </p:cNvSpPr>
          <p:nvPr>
            <p:ph idx="1"/>
          </p:nvPr>
        </p:nvSpPr>
        <p:spPr>
          <a:xfrm>
            <a:off x="551904" y="963075"/>
            <a:ext cx="11088189" cy="4383587"/>
          </a:xfrm>
        </p:spPr>
        <p:txBody>
          <a:bodyPr>
            <a:normAutofit/>
          </a:bodyPr>
          <a:lstStyle/>
          <a:p>
            <a:pPr marL="0" indent="0" algn="ctr">
              <a:buNone/>
            </a:pPr>
            <a:r>
              <a:rPr lang="en-US" b="1" dirty="0">
                <a:solidFill>
                  <a:schemeClr val="bg1"/>
                </a:solidFill>
                <a:latin typeface="+mj-lt"/>
              </a:rPr>
              <a:t>Pentegra is one of America’s oldest independent fiduciaries.</a:t>
            </a:r>
          </a:p>
          <a:p>
            <a:pPr marL="0" indent="0">
              <a:buNone/>
            </a:pPr>
            <a:endParaRPr lang="en-US" dirty="0">
              <a:latin typeface="+mj-lt"/>
            </a:endParaRPr>
          </a:p>
          <a:p>
            <a:pPr marL="0" indent="0">
              <a:buNone/>
            </a:pPr>
            <a:r>
              <a:rPr lang="en-US" b="1" dirty="0">
                <a:solidFill>
                  <a:srgbClr val="2B328D"/>
                </a:solidFill>
                <a:latin typeface="+mj-lt"/>
              </a:rPr>
              <a:t>As a 3(16), how does Pentegra monitor plans?</a:t>
            </a:r>
          </a:p>
          <a:p>
            <a:pPr marL="0" indent="0">
              <a:buNone/>
            </a:pPr>
            <a:r>
              <a:rPr lang="en-US" dirty="0" err="1">
                <a:latin typeface="+mj-lt"/>
              </a:rPr>
              <a:t>Pentegra’s</a:t>
            </a:r>
            <a:r>
              <a:rPr lang="en-US" dirty="0">
                <a:latin typeface="+mj-lt"/>
              </a:rPr>
              <a:t> work as a fiduciary administrator is facilitated by our proprietary digital 3(16) Ecosystem. This platform automates time-consuming manual processes and stores documents in our safe, secure online vault. Artificial Intelligence identifies potential issues and escalates them to our staff to fix issues before they become problems. Each year, clients receive a Fiduciary Scorecard—a checklist of responsibilities and their status—for full transparency and optimal oversight.</a:t>
            </a:r>
          </a:p>
          <a:p>
            <a:pPr marL="0" indent="0">
              <a:buNone/>
            </a:pPr>
            <a:endParaRPr lang="en-US" dirty="0">
              <a:latin typeface="+mj-lt"/>
            </a:endParaRPr>
          </a:p>
          <a:p>
            <a:pPr marL="0" indent="0">
              <a:buNone/>
            </a:pPr>
            <a:r>
              <a:rPr lang="en-US" b="1" dirty="0">
                <a:solidFill>
                  <a:srgbClr val="2B328D"/>
                </a:solidFill>
                <a:latin typeface="+mj-lt"/>
              </a:rPr>
              <a:t>Why Pentegra?</a:t>
            </a:r>
          </a:p>
          <a:p>
            <a:pPr marL="0" indent="0">
              <a:buNone/>
            </a:pPr>
            <a:r>
              <a:rPr lang="en-US" dirty="0">
                <a:latin typeface="+mj-lt"/>
              </a:rPr>
              <a:t>We’re a stable partner with deep industry roots. With an 80-year legacy serving as an institutional fiduciary, Pentegra has earned a reputation as one of the most respected and experienced independent fiduciary administrators in the nation.</a:t>
            </a:r>
          </a:p>
          <a:p>
            <a:pPr marL="0" indent="0">
              <a:buNone/>
            </a:pPr>
            <a:endParaRPr lang="en-US" dirty="0">
              <a:latin typeface="+mj-lt"/>
            </a:endParaRPr>
          </a:p>
          <a:p>
            <a:pPr marL="0" indent="0" algn="ctr">
              <a:buNone/>
            </a:pPr>
            <a:endParaRPr lang="en-US" b="1" dirty="0">
              <a:solidFill>
                <a:srgbClr val="2B328D"/>
              </a:solidFill>
              <a:latin typeface="+mj-lt"/>
            </a:endParaRPr>
          </a:p>
        </p:txBody>
      </p:sp>
      <p:sp>
        <p:nvSpPr>
          <p:cNvPr id="2" name="Title 1">
            <a:extLst>
              <a:ext uri="{FF2B5EF4-FFF2-40B4-BE49-F238E27FC236}">
                <a16:creationId xmlns:a16="http://schemas.microsoft.com/office/drawing/2014/main" id="{6E3F7DE4-E1A7-4C5A-B6CB-599EAB3A3FC6}"/>
              </a:ext>
            </a:extLst>
          </p:cNvPr>
          <p:cNvSpPr>
            <a:spLocks noGrp="1"/>
          </p:cNvSpPr>
          <p:nvPr>
            <p:ph type="title"/>
          </p:nvPr>
        </p:nvSpPr>
        <p:spPr/>
        <p:txBody>
          <a:bodyPr>
            <a:normAutofit/>
          </a:bodyPr>
          <a:lstStyle/>
          <a:p>
            <a:r>
              <a:rPr lang="en-US" dirty="0"/>
              <a:t>3(16) Fiduciary Overlay Services Q&amp;A</a:t>
            </a:r>
          </a:p>
        </p:txBody>
      </p:sp>
      <p:sp>
        <p:nvSpPr>
          <p:cNvPr id="3" name="Slide Number Placeholder 2">
            <a:extLst>
              <a:ext uri="{FF2B5EF4-FFF2-40B4-BE49-F238E27FC236}">
                <a16:creationId xmlns:a16="http://schemas.microsoft.com/office/drawing/2014/main" id="{DFE8232A-D6C0-1E19-22DD-D7CF9DD5537D}"/>
              </a:ext>
            </a:extLst>
          </p:cNvPr>
          <p:cNvSpPr>
            <a:spLocks noGrp="1"/>
          </p:cNvSpPr>
          <p:nvPr>
            <p:ph type="sldNum" sz="quarter" idx="12"/>
          </p:nvPr>
        </p:nvSpPr>
        <p:spPr/>
        <p:txBody>
          <a:bodyPr/>
          <a:lstStyle/>
          <a:p>
            <a:fld id="{B30AA4BB-E9FF-4E67-B1FB-D12E49574C1B}" type="slidenum">
              <a:rPr lang="en-US" smtClean="0"/>
              <a:t>5</a:t>
            </a:fld>
            <a:endParaRPr lang="en-US"/>
          </a:p>
        </p:txBody>
      </p:sp>
      <p:pic>
        <p:nvPicPr>
          <p:cNvPr id="7" name="Picture 6" descr="A blue and white logo&#10;&#10;Description automatically generated">
            <a:extLst>
              <a:ext uri="{FF2B5EF4-FFF2-40B4-BE49-F238E27FC236}">
                <a16:creationId xmlns:a16="http://schemas.microsoft.com/office/drawing/2014/main" id="{DA6EDC3B-F18E-D8F1-137C-91EB56019A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9355" y="5346662"/>
            <a:ext cx="705319" cy="666135"/>
          </a:xfrm>
          <a:prstGeom prst="rect">
            <a:avLst/>
          </a:prstGeom>
        </p:spPr>
      </p:pic>
      <p:sp>
        <p:nvSpPr>
          <p:cNvPr id="8" name="TextBox 7">
            <a:extLst>
              <a:ext uri="{FF2B5EF4-FFF2-40B4-BE49-F238E27FC236}">
                <a16:creationId xmlns:a16="http://schemas.microsoft.com/office/drawing/2014/main" id="{B0575FFB-F6A2-14E9-8B4F-405A15F3AFF5}"/>
              </a:ext>
            </a:extLst>
          </p:cNvPr>
          <p:cNvSpPr txBox="1"/>
          <p:nvPr/>
        </p:nvSpPr>
        <p:spPr>
          <a:xfrm>
            <a:off x="3541159" y="6050050"/>
            <a:ext cx="4961709" cy="646331"/>
          </a:xfrm>
          <a:prstGeom prst="rect">
            <a:avLst/>
          </a:prstGeom>
          <a:noFill/>
        </p:spPr>
        <p:txBody>
          <a:bodyPr wrap="square" rtlCol="0">
            <a:spAutoFit/>
          </a:bodyPr>
          <a:lstStyle/>
          <a:p>
            <a:pPr algn="ctr"/>
            <a:r>
              <a:rPr lang="en-US" b="1" dirty="0">
                <a:solidFill>
                  <a:srgbClr val="2B328D"/>
                </a:solidFill>
                <a:latin typeface="+mj-lt"/>
              </a:rPr>
              <a:t>Pentegra is the right choice because we are a fiduciary first.</a:t>
            </a:r>
          </a:p>
        </p:txBody>
      </p:sp>
    </p:spTree>
    <p:extLst>
      <p:ext uri="{BB962C8B-B14F-4D97-AF65-F5344CB8AC3E}">
        <p14:creationId xmlns:p14="http://schemas.microsoft.com/office/powerpoint/2010/main" val="1171529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7BAA8C0927164D899D2BB29C94ED79" ma:contentTypeVersion="13" ma:contentTypeDescription="Create a new document." ma:contentTypeScope="" ma:versionID="fafaa39f72ca811bd0329b122c66586f">
  <xsd:schema xmlns:xsd="http://www.w3.org/2001/XMLSchema" xmlns:xs="http://www.w3.org/2001/XMLSchema" xmlns:p="http://schemas.microsoft.com/office/2006/metadata/properties" xmlns:ns2="c5be751a-0f31-41a8-9a15-6e81f5b71b3e" xmlns:ns3="4ea17545-0f00-443f-ab6c-fbd8c4af43a6" targetNamespace="http://schemas.microsoft.com/office/2006/metadata/properties" ma:root="true" ma:fieldsID="4dd607d344f0cc935c1f305858bacdd2" ns2:_="" ns3:_="">
    <xsd:import namespace="c5be751a-0f31-41a8-9a15-6e81f5b71b3e"/>
    <xsd:import namespace="4ea17545-0f00-443f-ab6c-fbd8c4af43a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be751a-0f31-41a8-9a15-6e81f5b71b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7e04df8-5f59-447b-9624-d0c92030efd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a17545-0f00-443f-ab6c-fbd8c4af43a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329fa68-9cfd-4ce9-87fd-a0f58edd5b72}" ma:internalName="TaxCatchAll" ma:showField="CatchAllData" ma:web="4ea17545-0f00-443f-ab6c-fbd8c4af43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5be751a-0f31-41a8-9a15-6e81f5b71b3e">
      <Terms xmlns="http://schemas.microsoft.com/office/infopath/2007/PartnerControls"/>
    </lcf76f155ced4ddcb4097134ff3c332f>
    <TaxCatchAll xmlns="4ea17545-0f00-443f-ab6c-fbd8c4af43a6" xsi:nil="true"/>
  </documentManagement>
</p:properties>
</file>

<file path=customXml/itemProps1.xml><?xml version="1.0" encoding="utf-8"?>
<ds:datastoreItem xmlns:ds="http://schemas.openxmlformats.org/officeDocument/2006/customXml" ds:itemID="{98ACCE09-75AD-4BCF-94E2-8F2BCF3658A0}"/>
</file>

<file path=customXml/itemProps2.xml><?xml version="1.0" encoding="utf-8"?>
<ds:datastoreItem xmlns:ds="http://schemas.openxmlformats.org/officeDocument/2006/customXml" ds:itemID="{2BDDB0E1-E3C1-4415-B5B3-195B7F7CEB22}"/>
</file>

<file path=customXml/itemProps3.xml><?xml version="1.0" encoding="utf-8"?>
<ds:datastoreItem xmlns:ds="http://schemas.openxmlformats.org/officeDocument/2006/customXml" ds:itemID="{A04BBD37-67B8-435B-949D-6B0E87FEA773}"/>
</file>

<file path=docProps/app.xml><?xml version="1.0" encoding="utf-8"?>
<Properties xmlns="http://schemas.openxmlformats.org/officeDocument/2006/extended-properties" xmlns:vt="http://schemas.openxmlformats.org/officeDocument/2006/docPropsVTypes">
  <TotalTime>239</TotalTime>
  <Words>668</Words>
  <Application>Microsoft Office PowerPoint</Application>
  <PresentationFormat>Widescreen</PresentationFormat>
  <Paragraphs>49</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Aptos</vt:lpstr>
      <vt:lpstr>Arial</vt:lpstr>
      <vt:lpstr>Century Gothic</vt:lpstr>
      <vt:lpstr>Symbol</vt:lpstr>
      <vt:lpstr>Wingdings</vt:lpstr>
      <vt:lpstr>Office Theme</vt:lpstr>
      <vt:lpstr>3(16) Fiduciary Overlay Services Q&amp;A</vt:lpstr>
      <vt:lpstr>3(16) Fiduciary Overlay Services Q&amp;A</vt:lpstr>
      <vt:lpstr>3(16) Fiduciary Overlay Services Q&amp;A</vt:lpstr>
      <vt:lpstr>3(16) Fiduciary Overlay Services Q&amp;A</vt:lpstr>
      <vt:lpstr>3(16) Fiduciary Overlay Services 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Parker</dc:creator>
  <cp:lastModifiedBy>Elizabeth Kuhn</cp:lastModifiedBy>
  <cp:revision>25</cp:revision>
  <dcterms:created xsi:type="dcterms:W3CDTF">2021-08-01T21:07:48Z</dcterms:created>
  <dcterms:modified xsi:type="dcterms:W3CDTF">2024-08-30T18:26:19Z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0x010100517BAA8C0927164D899D2BB29C94ED79</vt:lpwstr>
  </property>
  <property fmtid="{D5CDD505-2E9C-101B-9397-08002B2CF9AE}" pid="3" name="Order">
    <vt:r8>2331200</vt:r8>
  </property>
  <property fmtid="{D5CDD505-2E9C-101B-9397-08002B2CF9AE}" pid="4" name="MediaServiceImageTags">
    <vt:lpwstr/>
  </property>
</Properties>
</file>