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5A6"/>
    <a:srgbClr val="2B3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FE8F5-83E1-423E-8863-0A2B94394D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28A72-4EF0-4AFE-8282-48B4672A3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F9BB4-A0BB-4212-9072-AC23CD7EA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891F-4148-4011-80EA-C07DD175D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3FE31-C171-487D-A172-6CA41C35B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7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3C883-1B18-4BF7-878E-760302736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1E4AFA-CBDB-4F62-89DC-7A1EA5845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25822-CB9F-431F-8241-0C1F8BC27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376A7-7376-4921-9B91-4B362C877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DF7A1-FCB8-4C4E-94A2-9168F4A2E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8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1CA7E8-02B4-4ABD-A7DA-7D916D1213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F74681-30CB-4EF5-B52C-4F655C33D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0EF25-DE54-4B5C-B8B2-EC7210B43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AF88E-BB1D-4EE8-B831-E3E0C93B7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863AE-15EB-4D68-8AC9-1FE4CB13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0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020FD9E-40C5-439D-A02F-607DC0BE3385}"/>
              </a:ext>
            </a:extLst>
          </p:cNvPr>
          <p:cNvSpPr/>
          <p:nvPr userDrawn="1"/>
        </p:nvSpPr>
        <p:spPr>
          <a:xfrm>
            <a:off x="0" y="0"/>
            <a:ext cx="12192000" cy="681037"/>
          </a:xfrm>
          <a:prstGeom prst="rect">
            <a:avLst/>
          </a:prstGeom>
          <a:solidFill>
            <a:srgbClr val="2B32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6759BF-9ADB-4906-B5C2-713A4A1F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20217"/>
            <a:ext cx="10515600" cy="457821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72CC1-5091-4B29-BB8A-349F7DF20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019290"/>
            <a:ext cx="10515600" cy="4351338"/>
          </a:xfrm>
        </p:spPr>
        <p:txBody>
          <a:bodyPr/>
          <a:lstStyle>
            <a:lvl1pPr marL="228600" indent="-228600">
              <a:buClr>
                <a:srgbClr val="2B328D"/>
              </a:buClr>
              <a:buSzPct val="100000"/>
              <a:buFont typeface="Wingdings" panose="05000000000000000000" pitchFamily="2" charset="2"/>
              <a:buChar char="§"/>
              <a:defRPr sz="1800"/>
            </a:lvl1pPr>
            <a:lvl2pPr marL="685800" indent="-228600">
              <a:buClr>
                <a:srgbClr val="2B328D"/>
              </a:buClr>
              <a:buFont typeface="Century Gothic" panose="020B0502020202020204" pitchFamily="34" charset="0"/>
              <a:buChar char="−"/>
              <a:defRPr sz="1800"/>
            </a:lvl2pPr>
            <a:lvl3pPr marL="1143000" indent="-228600">
              <a:buClr>
                <a:srgbClr val="2B328D"/>
              </a:buClr>
              <a:buFont typeface="Wingdings" panose="05000000000000000000" pitchFamily="2" charset="2"/>
              <a:buChar char="§"/>
              <a:defRPr sz="1800"/>
            </a:lvl3pPr>
            <a:lvl4pPr marL="1600200" indent="-228600">
              <a:buClr>
                <a:srgbClr val="2B328D"/>
              </a:buClr>
              <a:buFont typeface="Symbol" panose="05050102010706020507" pitchFamily="18" charset="2"/>
              <a:buChar char="-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56EE2-5AA2-4325-84F1-FA47BBDCB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9338F-632E-4DD6-8E50-FAD2B9DE2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EDA31-9F79-4A8C-8757-84A7850FD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D14DEE-85B3-418F-B137-738FE216D9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3285" y="6141815"/>
            <a:ext cx="3132899" cy="429070"/>
          </a:xfrm>
          <a:prstGeom prst="rect">
            <a:avLst/>
          </a:prstGeom>
        </p:spPr>
      </p:pic>
      <p:pic>
        <p:nvPicPr>
          <p:cNvPr id="9" name="Content Placeholder 4" descr="Background pattern, icon&#10;&#10;Description automatically generated">
            <a:extLst>
              <a:ext uri="{FF2B5EF4-FFF2-40B4-BE49-F238E27FC236}">
                <a16:creationId xmlns:a16="http://schemas.microsoft.com/office/drawing/2014/main" id="{B122BAFB-9C55-4A82-B013-A29F8AE096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032" y="0"/>
            <a:ext cx="1059203" cy="64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4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806C0-3F58-45E6-9261-F6E9C7CA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E7E65-FE41-465C-A103-AB50DFC3F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9CB87-992C-4B94-A5D8-6D3CE8360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73CFB-F47C-478D-A00D-FB7AFE6FE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EA710-24CE-451F-9366-7AD6D489F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0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D8CB1-9482-4A5D-A45B-628CFA8DC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F1512-5386-47F4-A577-C8D69C376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B3FAF-5933-461D-B47B-F46498168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0D319-9B8E-4147-866C-AA953C1E9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C1AD05-16E0-49E5-9582-BA5E16A6D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640FE-BF38-47FB-87C3-10975DBD0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2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AF217-4428-44B8-8428-E00CB1389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904E6-D455-49E0-91DD-512EACC0F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F094B-3F08-42FA-8C3F-23D833A16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7FEDDE-EEFE-4380-A9C0-17C5B70051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20D381-1FB9-48DA-91FD-8AEE90144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1EB760-DFA9-4AF5-8819-5FFB78D3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028E06-B401-4947-ABA7-84B4BA789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B04695-7065-403F-BF2E-7117F870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80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F55BE-222B-4B4C-9F3C-0A18ADB2D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A22D38-F4CD-47DC-8BAE-B1F542C9C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66C897-6D72-47AE-A34D-B3A4B208E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C284E-31C5-4143-B146-709D70D7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2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74477A-F8F9-42CC-B950-845601BA4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58AF9E-73CF-4FC9-B50C-C9365C59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BB0023-C88E-4C6C-8606-AAF43845C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6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42735-539B-4556-98BB-5684A2287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0CB6C-FBC3-482F-8F66-283CD9EE6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FA982A-B5CC-47AE-97FC-9D101BCFC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33D1E-A113-4DEF-A3C9-A1E9D810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1A41CC-DA94-4063-8465-173E69EEB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16EBC-D83A-486A-BCCD-3BFB5589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191BC-54E0-45B8-BAA5-855FACD40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89498A-391F-47BE-8D03-2C946A3336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5B8FA-34B5-41C0-B432-B04EC2080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D8915-BCF4-4800-9DB0-D590788D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31A04F-07A0-4BE2-AB6A-5DE94F075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6233A-6AB2-466C-9062-0F40AB8BF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1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6313EE-6EB5-407B-8A4D-D4E0A5CC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D14E5-94EA-49FC-B689-F1E7A2A10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BB6B3-503B-4A92-840E-37B255F93E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EF0C4-1B72-4EC6-B91F-D825D526E8F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97AF3-EE2B-49B4-BFB9-8F56F1B79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2A249-2D91-490D-BC9A-4252C52E0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AA4BB-E9FF-4E67-B1FB-D12E49574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4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316fiduciaryd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06AD64-D260-4468-89E3-B62C1CEAB72B}"/>
              </a:ext>
            </a:extLst>
          </p:cNvPr>
          <p:cNvSpPr/>
          <p:nvPr/>
        </p:nvSpPr>
        <p:spPr>
          <a:xfrm>
            <a:off x="0" y="0"/>
            <a:ext cx="12192000" cy="4832059"/>
          </a:xfrm>
          <a:prstGeom prst="rect">
            <a:avLst/>
          </a:prstGeom>
          <a:solidFill>
            <a:srgbClr val="2B32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4" descr="Background pattern, icon&#10;&#10;Description automatically generated">
            <a:extLst>
              <a:ext uri="{FF2B5EF4-FFF2-40B4-BE49-F238E27FC236}">
                <a16:creationId xmlns:a16="http://schemas.microsoft.com/office/drawing/2014/main" id="{4359998B-FE27-4AFC-9513-ED576A3A6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276" y="56614"/>
            <a:ext cx="7883723" cy="4775445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4D78AA5-9014-440E-8C87-4C19E21C4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59" y="681109"/>
            <a:ext cx="4420036" cy="600075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36613" y="5086666"/>
            <a:ext cx="81629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An independent fiduciary solution for your plan administration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836613" y="4038600"/>
            <a:ext cx="7038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</a:rPr>
              <a:t>Pentegra 3(16) Fiduciary Overlay Services</a:t>
            </a:r>
            <a:br>
              <a:rPr lang="en-US" altLang="en-US" sz="2400" b="1" dirty="0">
                <a:solidFill>
                  <a:schemeClr val="bg1"/>
                </a:solidFill>
              </a:rPr>
            </a:br>
            <a:endParaRPr lang="en-US" altLang="en-US" sz="24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43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228600"/>
            <a:ext cx="1051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A Long History As A Trusted Fiduciary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353742"/>
              </p:ext>
            </p:extLst>
          </p:nvPr>
        </p:nvGraphicFramePr>
        <p:xfrm>
          <a:off x="1143000" y="1066800"/>
          <a:ext cx="9621838" cy="559117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10919">
                  <a:extLst>
                    <a:ext uri="{9D8B030D-6E8A-4147-A177-3AD203B41FA5}">
                      <a16:colId xmlns:a16="http://schemas.microsoft.com/office/drawing/2014/main" val="2355634727"/>
                    </a:ext>
                  </a:extLst>
                </a:gridCol>
                <a:gridCol w="4810919">
                  <a:extLst>
                    <a:ext uri="{9D8B030D-6E8A-4147-A177-3AD203B41FA5}">
                      <a16:colId xmlns:a16="http://schemas.microsoft.com/office/drawing/2014/main" val="36133911"/>
                    </a:ext>
                  </a:extLst>
                </a:gridCol>
              </a:tblGrid>
              <a:tr h="2637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b="1" dirty="0" smtClean="0">
                          <a:solidFill>
                            <a:srgbClr val="3945A6"/>
                          </a:solidFill>
                          <a:latin typeface="Century Gothic" panose="020B0502020202020204" pitchFamily="34" charset="0"/>
                        </a:rPr>
                        <a:t>1943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We were founded 80 years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ago as a Named Plan fiduciary —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long before the role formally existed</a:t>
                      </a:r>
                      <a:r>
                        <a:rPr lang="en-US" sz="1800" baseline="0" dirty="0" smtClean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under ERISA.</a:t>
                      </a:r>
                      <a:endParaRPr lang="en-US" sz="1800" dirty="0">
                        <a:latin typeface="Century Gothic" panose="020B0502020202020204" pitchFamily="34" charset="0"/>
                      </a:endParaRPr>
                    </a:p>
                  </a:txBody>
                  <a:tcPr marL="91442" marR="91442" marT="45721" marB="45721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3200" b="1" kern="1200" dirty="0" smtClean="0">
                          <a:solidFill>
                            <a:srgbClr val="3945A6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Fiduciary First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We are committed to a higher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standard of care than many other</a:t>
                      </a:r>
                      <a:r>
                        <a:rPr lang="en-US" sz="1800" baseline="0" dirty="0" smtClean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companies, for an unmatched level</a:t>
                      </a:r>
                      <a:r>
                        <a:rPr lang="en-US" sz="1800" baseline="0" dirty="0" smtClean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of expertise and oversight.</a:t>
                      </a:r>
                      <a:endParaRPr lang="en-US" sz="1800" dirty="0">
                        <a:latin typeface="Century Gothic" panose="020B0502020202020204" pitchFamily="34" charset="0"/>
                      </a:endParaRPr>
                    </a:p>
                  </a:txBody>
                  <a:tcPr marL="91442" marR="91442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494337"/>
                  </a:ext>
                </a:extLst>
              </a:tr>
              <a:tr h="29538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3200" b="1" kern="1200" dirty="0" smtClean="0">
                          <a:solidFill>
                            <a:srgbClr val="3945A6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Independent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We always put your best interests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first because there is never any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conflict of interest. Administering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your retirement plan is our priority.</a:t>
                      </a:r>
                      <a:endParaRPr lang="en-US" sz="1800" dirty="0">
                        <a:latin typeface="Century Gothic" panose="020B0502020202020204" pitchFamily="34" charset="0"/>
                      </a:endParaRPr>
                    </a:p>
                  </a:txBody>
                  <a:tcPr marL="91442" marR="91442" marT="45721" marB="45721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3200" b="1" kern="1200" dirty="0" smtClean="0">
                          <a:solidFill>
                            <a:srgbClr val="3945A6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40,000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complex retirement plans with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Century Gothic" panose="020B0502020202020204" pitchFamily="34" charset="0"/>
                        </a:rPr>
                        <a:t>1 million participants — and growing!</a:t>
                      </a:r>
                      <a:endParaRPr lang="en-US" sz="1800" dirty="0">
                        <a:latin typeface="Century Gothic" panose="020B0502020202020204" pitchFamily="34" charset="0"/>
                      </a:endParaRPr>
                    </a:p>
                  </a:txBody>
                  <a:tcPr marL="91442" marR="91442"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898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965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228600"/>
            <a:ext cx="1051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Pentegra’s Commitment To Innovation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204913" y="1096963"/>
            <a:ext cx="9747250" cy="5268912"/>
            <a:chOff x="1204121" y="1097192"/>
            <a:chExt cx="9747899" cy="5269075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 bwMode="auto">
            <a:xfrm>
              <a:off x="1204121" y="4772891"/>
              <a:ext cx="9747899" cy="1593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>
                <a:lnSpc>
                  <a:spcPct val="114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1800">
                  <a:solidFill>
                    <a:srgbClr val="262626"/>
                  </a:solidFill>
                </a:rPr>
                <a:t>As a fiduciary, Pentegra is committed to excellence and constant innovation. We develop systems and technologies that support our high standards of care and facilitate greater plan governance and oversight.</a:t>
              </a:r>
            </a:p>
          </p:txBody>
        </p:sp>
        <p:pic>
          <p:nvPicPr>
            <p:cNvPr id="7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55" t="12535" r="16968" b="7080"/>
            <a:stretch>
              <a:fillRect/>
            </a:stretch>
          </p:blipFill>
          <p:spPr bwMode="auto">
            <a:xfrm>
              <a:off x="1378955" y="1297311"/>
              <a:ext cx="4738986" cy="3191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2392" y="1097192"/>
              <a:ext cx="2689426" cy="3479955"/>
            </a:xfrm>
            <a:prstGeom prst="rect">
              <a:avLst/>
            </a:prstGeom>
            <a:noFill/>
            <a:ln w="9525">
              <a:solidFill>
                <a:srgbClr val="D9D9D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5791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28600"/>
            <a:ext cx="7391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2400" b="1" kern="0" dirty="0">
                <a:solidFill>
                  <a:prstClr val="white"/>
                </a:solidFill>
              </a:rPr>
              <a:t>What Happens When You Outsource To Pentegra?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57200" y="1371600"/>
            <a:ext cx="11734800" cy="5046663"/>
            <a:chOff x="320322" y="808633"/>
            <a:chExt cx="11734081" cy="5046466"/>
          </a:xfrm>
        </p:grpSpPr>
        <p:sp>
          <p:nvSpPr>
            <p:cNvPr id="6" name="TextBox 5"/>
            <p:cNvSpPr txBox="1"/>
            <p:nvPr/>
          </p:nvSpPr>
          <p:spPr>
            <a:xfrm>
              <a:off x="320322" y="2438932"/>
              <a:ext cx="3992318" cy="30002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Pentegra Ecosystem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Our secure cloud-based vault safely stores plan documents in a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centralized location and facilitates ongoing monitoring so key plan tasks are always completed and tracked.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65037" y="2438932"/>
              <a:ext cx="3747858" cy="34161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Artificial Intelligence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AI proactively identifies potential issues such as discrepancies or missing information before they become problems and escalates them to a team member.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2895" y="2438932"/>
              <a:ext cx="3741508" cy="25859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Fiduciary Scorecard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Our annual Fiduciary Scorecard summarizes plan fiduciary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responsibilities and their status for full transparency and optimal oversight.</a:t>
              </a:r>
            </a:p>
          </p:txBody>
        </p:sp>
        <p:cxnSp>
          <p:nvCxnSpPr>
            <p:cNvPr id="9" name="Straight Connector 6"/>
            <p:cNvCxnSpPr>
              <a:cxnSpLocks noChangeShapeType="1"/>
            </p:cNvCxnSpPr>
            <p:nvPr/>
          </p:nvCxnSpPr>
          <p:spPr bwMode="auto">
            <a:xfrm flipH="1">
              <a:off x="4312640" y="2610540"/>
              <a:ext cx="53" cy="2998487"/>
            </a:xfrm>
            <a:prstGeom prst="line">
              <a:avLst/>
            </a:prstGeom>
            <a:noFill/>
            <a:ln w="28575" algn="ctr">
              <a:solidFill>
                <a:srgbClr val="26262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Straight Connector 7"/>
            <p:cNvCxnSpPr>
              <a:cxnSpLocks noChangeShapeType="1"/>
            </p:cNvCxnSpPr>
            <p:nvPr/>
          </p:nvCxnSpPr>
          <p:spPr bwMode="auto">
            <a:xfrm>
              <a:off x="8060874" y="2501358"/>
              <a:ext cx="0" cy="3107668"/>
            </a:xfrm>
            <a:prstGeom prst="line">
              <a:avLst/>
            </a:prstGeom>
            <a:noFill/>
            <a:ln w="28575" algn="ctr">
              <a:solidFill>
                <a:srgbClr val="26262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874" y="808633"/>
              <a:ext cx="9956808" cy="166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51284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33400" y="228600"/>
            <a:ext cx="7391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The Peace of Mind of a Professional on Board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0875" y="1246188"/>
            <a:ext cx="6207125" cy="361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3945A6"/>
                </a:solidFill>
                <a:latin typeface="Century Gothic" panose="020B0502020202020204" pitchFamily="34" charset="0"/>
              </a:rPr>
              <a:t>Deep expertise from dedicated professionals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3945A6"/>
              </a:solidFill>
              <a:latin typeface="Century Gothic" panose="020B0502020202020204" pitchFamily="34" charset="0"/>
            </a:endParaRP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B328D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</a:rPr>
              <a:t>The Pentegra team includes highly trained retirement plan experts committed to exceptional plan outcomes. 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B328D"/>
              </a:buClr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</a:endParaRP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B328D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</a:rPr>
              <a:t>Our bench includes in-house ERISA attorneys and ASPPA-certified QPA, QKA and CPC Account Managers. 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r="2161" b="7545"/>
          <a:stretch>
            <a:fillRect/>
          </a:stretch>
        </p:blipFill>
        <p:spPr bwMode="auto">
          <a:xfrm>
            <a:off x="8229600" y="1066800"/>
            <a:ext cx="2860675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732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33400" y="2286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Contact Us</a:t>
            </a:r>
            <a:endParaRPr lang="en-US" altLang="en-US" sz="2800" b="1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1219200"/>
            <a:ext cx="106680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3945A6"/>
                </a:solidFill>
              </a:rPr>
              <a:t>Let’s talk about how Pentegra can help you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Contact a Pentegra representative today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Pentegra Retirement Services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855-549-6689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www.pentegra.com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hlinkClick r:id="rId2"/>
              </a:rPr>
              <a:t>http://316fiduciaryday.com/</a:t>
            </a:r>
            <a:r>
              <a:rPr lang="en-US" altLang="en-US" sz="1800">
                <a:solidFill>
                  <a:srgbClr val="000000"/>
                </a:solidFill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3528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6F3F4"/>
              </a:clrFrom>
              <a:clrTo>
                <a:srgbClr val="F6F3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4" t="32222" r="38981" b="54445"/>
          <a:stretch/>
        </p:blipFill>
        <p:spPr bwMode="auto">
          <a:xfrm>
            <a:off x="4455640" y="4732895"/>
            <a:ext cx="3070654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525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93725" y="1295400"/>
            <a:ext cx="6096000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3945A6"/>
              </a:buClr>
              <a:buFont typeface="Wingdings" panose="05000000000000000000" pitchFamily="2" charset="2"/>
              <a:buChar char="§"/>
            </a:pPr>
            <a:r>
              <a:rPr lang="en-US" altLang="en-US">
                <a:solidFill>
                  <a:srgbClr val="262626"/>
                </a:solidFill>
                <a:latin typeface="Century Gothic" panose="020B0502020202020204" pitchFamily="34" charset="0"/>
              </a:rPr>
              <a:t>Pentegra’s 3(16) Fiduciary Overlay Services raises the oversight of the administration  of your plan to an even higher level. </a:t>
            </a:r>
          </a:p>
          <a:p>
            <a:pPr>
              <a:lnSpc>
                <a:spcPct val="150000"/>
              </a:lnSpc>
              <a:buClr>
                <a:srgbClr val="3945A6"/>
              </a:buClr>
              <a:buFont typeface="Wingdings" panose="05000000000000000000" pitchFamily="2" charset="2"/>
              <a:buChar char="§"/>
            </a:pPr>
            <a:endParaRPr lang="en-US" altLang="en-US">
              <a:solidFill>
                <a:srgbClr val="262626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buClr>
                <a:srgbClr val="3945A6"/>
              </a:buClr>
              <a:buFont typeface="Wingdings" panose="05000000000000000000" pitchFamily="2" charset="2"/>
              <a:buChar char="§"/>
            </a:pPr>
            <a:r>
              <a:rPr lang="en-US" altLang="en-US">
                <a:solidFill>
                  <a:srgbClr val="262626"/>
                </a:solidFill>
                <a:latin typeface="Century Gothic" panose="020B0502020202020204" pitchFamily="34" charset="0"/>
              </a:rPr>
              <a:t>You  have the assurance that every administrative detail is carefully reviewed by one of America’s oldest professional fiduciaries. </a:t>
            </a:r>
          </a:p>
          <a:p>
            <a:pPr>
              <a:lnSpc>
                <a:spcPct val="150000"/>
              </a:lnSpc>
              <a:buClr>
                <a:srgbClr val="3945A6"/>
              </a:buClr>
              <a:buFont typeface="Wingdings" panose="05000000000000000000" pitchFamily="2" charset="2"/>
              <a:buChar char="§"/>
            </a:pPr>
            <a:endParaRPr lang="en-US" altLang="en-US">
              <a:solidFill>
                <a:srgbClr val="262626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buClr>
                <a:srgbClr val="3945A6"/>
              </a:buClr>
              <a:buFont typeface="Wingdings" panose="05000000000000000000" pitchFamily="2" charset="2"/>
              <a:buChar char="§"/>
            </a:pPr>
            <a:r>
              <a:rPr lang="en-US" altLang="en-US">
                <a:solidFill>
                  <a:srgbClr val="262626"/>
                </a:solidFill>
                <a:latin typeface="Century Gothic" panose="020B0502020202020204" pitchFamily="34" charset="0"/>
              </a:rPr>
              <a:t>A 3(16) Fiduciary is a person or company responsible for a  retirement plan’s  administrative duties.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603250" y="260350"/>
            <a:ext cx="73914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FFFFF"/>
                </a:solidFill>
              </a:rPr>
              <a:t>It’s About Your Peace Of Mind</a:t>
            </a: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14400"/>
            <a:ext cx="3868738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093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66738" y="228600"/>
            <a:ext cx="7391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The 3(16) Administrative Fiduciary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66738" y="838200"/>
            <a:ext cx="7751762" cy="4967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US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sz="1800" b="1" dirty="0" smtClean="0">
                <a:solidFill>
                  <a:srgbClr val="2B328D"/>
                </a:solidFill>
              </a:rPr>
              <a:t>An Extra Set of Eyes on the Plan</a:t>
            </a:r>
            <a:endParaRPr lang="en-US" sz="1800" b="1" dirty="0">
              <a:solidFill>
                <a:srgbClr val="2B328D"/>
              </a:solidFill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US" sz="1800" dirty="0">
              <a:solidFill>
                <a:srgbClr val="2B328D"/>
              </a:solidFill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As a 3(16) administrative fiduciary, we are an extra set of eyes on your plan. We take care of the overall operation and the administrative tasks associated with your plan. </a:t>
            </a:r>
            <a:endParaRPr lang="en-US" sz="18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US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574675">
              <a:lnSpc>
                <a:spcPct val="114000"/>
              </a:lnSpc>
              <a:spcBef>
                <a:spcPts val="0"/>
              </a:spcBef>
              <a:buClr>
                <a:srgbClr val="2B328D"/>
              </a:buClr>
              <a:buFont typeface="Wingdings" panose="05000000000000000000" pitchFamily="2" charset="2"/>
              <a:buChar char="§"/>
              <a:defRPr/>
            </a:pPr>
            <a:r>
              <a:rPr lang="en-US" sz="1800" b="1" dirty="0">
                <a:solidFill>
                  <a:srgbClr val="3945A6"/>
                </a:solidFill>
              </a:rPr>
              <a:t>Relieve the administrative responsibilities of your team</a:t>
            </a:r>
          </a:p>
          <a:p>
            <a:pPr marL="574675">
              <a:lnSpc>
                <a:spcPct val="114000"/>
              </a:lnSpc>
              <a:spcBef>
                <a:spcPts val="0"/>
              </a:spcBef>
              <a:buClr>
                <a:srgbClr val="2B328D"/>
              </a:buClr>
              <a:buFont typeface="Wingdings" panose="05000000000000000000" pitchFamily="2" charset="2"/>
              <a:buChar char="§"/>
              <a:defRPr/>
            </a:pPr>
            <a:r>
              <a:rPr lang="en-US" sz="1800" b="1" dirty="0">
                <a:solidFill>
                  <a:srgbClr val="3945A6"/>
                </a:solidFill>
              </a:rPr>
              <a:t>Reduce your risk of liability</a:t>
            </a:r>
          </a:p>
          <a:p>
            <a:pPr marL="574675">
              <a:lnSpc>
                <a:spcPct val="114000"/>
              </a:lnSpc>
              <a:spcBef>
                <a:spcPts val="0"/>
              </a:spcBef>
              <a:buClr>
                <a:srgbClr val="2B328D"/>
              </a:buClr>
              <a:buFont typeface="Wingdings" panose="05000000000000000000" pitchFamily="2" charset="2"/>
              <a:buChar char="§"/>
              <a:defRPr/>
            </a:pPr>
            <a:r>
              <a:rPr lang="en-US" sz="1800" b="1" dirty="0">
                <a:solidFill>
                  <a:srgbClr val="3945A6"/>
                </a:solidFill>
              </a:rPr>
              <a:t>Improve plan outcomes</a:t>
            </a:r>
          </a:p>
          <a:p>
            <a:pPr marL="574675">
              <a:lnSpc>
                <a:spcPct val="114000"/>
              </a:lnSpc>
              <a:spcBef>
                <a:spcPts val="0"/>
              </a:spcBef>
              <a:buClr>
                <a:srgbClr val="2B328D"/>
              </a:buClr>
              <a:buFont typeface="Wingdings" panose="05000000000000000000" pitchFamily="2" charset="2"/>
              <a:buChar char="§"/>
              <a:defRPr/>
            </a:pPr>
            <a:r>
              <a:rPr lang="en-US" sz="1800" b="1" dirty="0">
                <a:solidFill>
                  <a:srgbClr val="3945A6"/>
                </a:solidFill>
              </a:rPr>
              <a:t>Spend more time on other areas of your business</a:t>
            </a:r>
            <a:endParaRPr lang="en-US" sz="1800" dirty="0">
              <a:solidFill>
                <a:srgbClr val="3945A6"/>
              </a:solidFill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None/>
              <a:defRPr/>
            </a:pPr>
            <a:endParaRPr lang="en-US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990600"/>
            <a:ext cx="36242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8181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10794" y="1297459"/>
            <a:ext cx="11790362" cy="4703763"/>
            <a:chOff x="275798" y="823030"/>
            <a:chExt cx="11791029" cy="4704405"/>
          </a:xfrm>
        </p:grpSpPr>
        <p:sp>
          <p:nvSpPr>
            <p:cNvPr id="5" name="TextBox 4"/>
            <p:cNvSpPr txBox="1"/>
            <p:nvPr/>
          </p:nvSpPr>
          <p:spPr>
            <a:xfrm>
              <a:off x="9078983" y="2517124"/>
              <a:ext cx="2987844" cy="300078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Advanced Technology</a:t>
              </a:r>
              <a:endParaRPr lang="en-US" sz="1600" kern="0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An online vault monitored by AI ensures safe storage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of documents for ongoing, accurate monitoring.</a:t>
              </a:r>
            </a:p>
          </p:txBody>
        </p:sp>
        <p:pic>
          <p:nvPicPr>
            <p:cNvPr id="6" name="Picture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2" t="41667" r="26575" b="40625"/>
            <a:stretch>
              <a:fillRect/>
            </a:stretch>
          </p:blipFill>
          <p:spPr bwMode="auto">
            <a:xfrm>
              <a:off x="862803" y="823030"/>
              <a:ext cx="10398154" cy="1550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75798" y="2526650"/>
              <a:ext cx="2771932" cy="258480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Administrative Relief</a:t>
              </a:r>
              <a:endParaRPr lang="en-US" sz="1600" kern="0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Save time and reduce  the responsibilities of ongoing maintenance and annual filings for your retirement plan.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17620" y="2517124"/>
              <a:ext cx="2852898" cy="258480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Seamless Integration</a:t>
              </a:r>
              <a:endParaRPr lang="en-US" sz="1600" kern="0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Our services are layered on to your existing relationships with record keepers without disruption.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70518" y="2526650"/>
              <a:ext cx="2908465" cy="300078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Optimal Plan Oversight</a:t>
              </a:r>
              <a:endParaRPr lang="en-US" sz="1600" kern="0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Continual proactive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monitoring by experts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in 3(16) fiduciary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administration who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work seamlessly with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your team.</a:t>
              </a:r>
            </a:p>
          </p:txBody>
        </p:sp>
        <p:cxnSp>
          <p:nvCxnSpPr>
            <p:cNvPr id="10" name="Straight Connector 7"/>
            <p:cNvCxnSpPr>
              <a:cxnSpLocks noChangeShapeType="1"/>
            </p:cNvCxnSpPr>
            <p:nvPr/>
          </p:nvCxnSpPr>
          <p:spPr bwMode="auto">
            <a:xfrm>
              <a:off x="3184477" y="2517096"/>
              <a:ext cx="0" cy="2878123"/>
            </a:xfrm>
            <a:prstGeom prst="line">
              <a:avLst/>
            </a:prstGeom>
            <a:noFill/>
            <a:ln w="28575" algn="ctr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8"/>
            <p:cNvCxnSpPr>
              <a:cxnSpLocks noChangeShapeType="1"/>
            </p:cNvCxnSpPr>
            <p:nvPr/>
          </p:nvCxnSpPr>
          <p:spPr bwMode="auto">
            <a:xfrm flipH="1">
              <a:off x="6021527" y="2517095"/>
              <a:ext cx="0" cy="2878124"/>
            </a:xfrm>
            <a:prstGeom prst="line">
              <a:avLst/>
            </a:prstGeom>
            <a:noFill/>
            <a:ln w="28575" algn="ctr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Straight Connector 9"/>
            <p:cNvCxnSpPr>
              <a:cxnSpLocks noChangeShapeType="1"/>
            </p:cNvCxnSpPr>
            <p:nvPr/>
          </p:nvCxnSpPr>
          <p:spPr bwMode="auto">
            <a:xfrm>
              <a:off x="8993377" y="2526489"/>
              <a:ext cx="0" cy="2868731"/>
            </a:xfrm>
            <a:prstGeom prst="line">
              <a:avLst/>
            </a:prstGeom>
            <a:noFill/>
            <a:ln w="28575" algn="ctr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" name="Title 1"/>
          <p:cNvSpPr txBox="1">
            <a:spLocks/>
          </p:cNvSpPr>
          <p:nvPr/>
        </p:nvSpPr>
        <p:spPr bwMode="auto">
          <a:xfrm>
            <a:off x="381000" y="228600"/>
            <a:ext cx="1051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It’s About Your Peace Of Mind</a:t>
            </a:r>
          </a:p>
        </p:txBody>
      </p:sp>
    </p:spTree>
    <p:extLst>
      <p:ext uri="{BB962C8B-B14F-4D97-AF65-F5344CB8AC3E}">
        <p14:creationId xmlns:p14="http://schemas.microsoft.com/office/powerpoint/2010/main" val="6356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228600"/>
            <a:ext cx="1051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Outsource Your Stress Points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143000"/>
            <a:ext cx="671195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6858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rgbClr val="000000"/>
                </a:solidFill>
              </a:rPr>
              <a:t>Pentegra’s 3(16) Fiduciary Overlay Services work in conjunction with your recordkeeper. As your 3(16) fiduciary, Pentegra provides the monitoring requirements specified under ERISA.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n-US" sz="1800">
              <a:solidFill>
                <a:srgbClr val="000000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rgbClr val="000000"/>
                </a:solidFill>
              </a:rPr>
              <a:t>As an independent fiduciary, we review and monitor your plan to ensure its success.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n-US" sz="1800">
              <a:solidFill>
                <a:srgbClr val="000000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n-US" sz="1800">
              <a:solidFill>
                <a:srgbClr val="262626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3B3838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686800" y="157163"/>
            <a:ext cx="3175000" cy="3133725"/>
          </a:xfrm>
          <a:prstGeom prst="ellipse">
            <a:avLst/>
          </a:prstGeom>
          <a:solidFill>
            <a:srgbClr val="3945A6"/>
          </a:solidFill>
          <a:ln w="76200">
            <a:solidFill>
              <a:srgbClr val="1075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  <a:latin typeface="Century Gothic" panose="020B0502020202020204" pitchFamily="34" charset="0"/>
              </a:rPr>
              <a:t>With our extensive experience as a fiduciary, Pentegra can identify issues that often elude others. </a:t>
            </a:r>
          </a:p>
          <a:p>
            <a:pPr algn="ctr">
              <a:defRPr/>
            </a:pPr>
            <a:endParaRPr lang="en-US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  <a:latin typeface="Century Gothic" panose="020B0502020202020204" pitchFamily="34" charset="0"/>
              </a:rPr>
              <a:t>We’ve saved clients hundreds of thousands of dollars in fines and penalties.</a:t>
            </a:r>
          </a:p>
        </p:txBody>
      </p:sp>
    </p:spTree>
    <p:extLst>
      <p:ext uri="{BB962C8B-B14F-4D97-AF65-F5344CB8AC3E}">
        <p14:creationId xmlns:p14="http://schemas.microsoft.com/office/powerpoint/2010/main" val="1756279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7AF58F3-B57E-4BB2-875B-4C47A03D0CD2}"/>
              </a:ext>
            </a:extLst>
          </p:cNvPr>
          <p:cNvSpPr txBox="1">
            <a:spLocks/>
          </p:cNvSpPr>
          <p:nvPr/>
        </p:nvSpPr>
        <p:spPr>
          <a:xfrm>
            <a:off x="366713" y="231775"/>
            <a:ext cx="10869612" cy="4572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ysClr val="window" lastClr="FFFFFF"/>
                </a:solidFill>
                <a:latin typeface="Century Gothic" panose="020F0302020204030204"/>
              </a:rPr>
              <a:t>Minimize the Risk, Responsibility and Time Required to Run a Retirement Plan</a:t>
            </a:r>
            <a:endParaRPr lang="en-US" dirty="0">
              <a:solidFill>
                <a:sysClr val="window" lastClr="FFFFFF"/>
              </a:solidFill>
              <a:latin typeface="Century Gothic" panose="020F0302020204030204"/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889000" y="914400"/>
            <a:ext cx="10016310" cy="5726113"/>
            <a:chOff x="889683" y="701124"/>
            <a:chExt cx="10015627" cy="5940062"/>
          </a:xfrm>
        </p:grpSpPr>
        <p:pic>
          <p:nvPicPr>
            <p:cNvPr id="7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683" y="701124"/>
              <a:ext cx="1217786" cy="5632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0725" y="709026"/>
              <a:ext cx="1237528" cy="5203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6"/>
            <p:cNvSpPr txBox="1">
              <a:spLocks noChangeArrowheads="1"/>
            </p:cNvSpPr>
            <p:nvPr/>
          </p:nvSpPr>
          <p:spPr bwMode="auto">
            <a:xfrm>
              <a:off x="2107470" y="885764"/>
              <a:ext cx="3125614" cy="5755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solidFill>
                    <a:srgbClr val="3945A6"/>
                  </a:solidFill>
                </a:rPr>
                <a:t>Fiduciary Warranty </a:t>
              </a:r>
              <a:r>
                <a:rPr lang="en-US" altLang="en-US" sz="1600" dirty="0">
                  <a:solidFill>
                    <a:srgbClr val="000000"/>
                  </a:solidFill>
                </a:rPr>
                <a:t>– our promise to you. We stand behind our work. 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solidFill>
                    <a:srgbClr val="3945A6"/>
                  </a:solidFill>
                </a:rPr>
                <a:t>Plan design review and recommendations </a:t>
              </a:r>
              <a:r>
                <a:rPr lang="en-US" altLang="en-US" sz="1600" dirty="0">
                  <a:solidFill>
                    <a:srgbClr val="000000"/>
                  </a:solidFill>
                </a:rPr>
                <a:t>–  to ensure your retirement plan is effective and successful, with optimum uptake by employees.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solidFill>
                    <a:srgbClr val="3945A6"/>
                  </a:solidFill>
                </a:rPr>
                <a:t>Annual government filings </a:t>
              </a:r>
              <a:r>
                <a:rPr lang="en-US" altLang="en-US" sz="1600" dirty="0">
                  <a:solidFill>
                    <a:srgbClr val="000000"/>
                  </a:solidFill>
                </a:rPr>
                <a:t>– we complete, sign  and submit all annual forms including Form 5500.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solidFill>
                    <a:srgbClr val="3945A6"/>
                  </a:solidFill>
                </a:rPr>
                <a:t>Legislative updates </a:t>
              </a:r>
              <a:r>
                <a:rPr lang="en-US" altLang="en-US" sz="1600" dirty="0">
                  <a:solidFill>
                    <a:srgbClr val="000000"/>
                  </a:solidFill>
                </a:rPr>
                <a:t>– we ensure your plan complies with current legislation and requirements. </a:t>
              </a:r>
            </a:p>
          </p:txBody>
        </p:sp>
        <p:sp>
          <p:nvSpPr>
            <p:cNvPr id="10" name="TextBox 7"/>
            <p:cNvSpPr txBox="1">
              <a:spLocks noChangeArrowheads="1"/>
            </p:cNvSpPr>
            <p:nvPr/>
          </p:nvSpPr>
          <p:spPr bwMode="auto">
            <a:xfrm>
              <a:off x="6833650" y="888013"/>
              <a:ext cx="4071660" cy="4437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1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Day-to-day administrative functions </a:t>
              </a:r>
              <a:r>
                <a:rPr lang="en-US" altLang="en-US" sz="1600" dirty="0">
                  <a:solidFill>
                    <a:srgbClr val="262626"/>
                  </a:solidFill>
                  <a:latin typeface="Century Gothic" panose="020B0502020202020204" pitchFamily="34" charset="0"/>
                </a:rPr>
                <a:t>– we </a:t>
              </a:r>
              <a:r>
                <a:rPr lang="en-US" altLang="en-US" sz="1600" dirty="0" smtClean="0">
                  <a:solidFill>
                    <a:srgbClr val="262626"/>
                  </a:solidFill>
                  <a:latin typeface="Century Gothic" panose="020B0502020202020204" pitchFamily="34" charset="0"/>
                </a:rPr>
                <a:t>review </a:t>
              </a:r>
              <a:r>
                <a:rPr lang="en-US" altLang="en-US" sz="1600" dirty="0">
                  <a:solidFill>
                    <a:srgbClr val="262626"/>
                  </a:solidFill>
                  <a:latin typeface="Century Gothic" panose="020B0502020202020204" pitchFamily="34" charset="0"/>
                </a:rPr>
                <a:t>compliance testing, review </a:t>
              </a:r>
              <a:r>
                <a:rPr lang="en-US" altLang="en-US" sz="1600" dirty="0" smtClean="0">
                  <a:solidFill>
                    <a:srgbClr val="262626"/>
                  </a:solidFill>
                  <a:latin typeface="Century Gothic" panose="020B0502020202020204" pitchFamily="34" charset="0"/>
                </a:rPr>
                <a:t>plan distributions</a:t>
              </a:r>
              <a:r>
                <a:rPr lang="en-US" altLang="en-US" sz="1600" dirty="0">
                  <a:solidFill>
                    <a:srgbClr val="262626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altLang="en-US" sz="1600" dirty="0" smtClean="0">
                  <a:solidFill>
                    <a:srgbClr val="262626"/>
                  </a:solidFill>
                  <a:latin typeface="Century Gothic" panose="020B0502020202020204" pitchFamily="34" charset="0"/>
                </a:rPr>
                <a:t>and </a:t>
              </a:r>
              <a:r>
                <a:rPr lang="en-US" altLang="en-US" sz="1600" dirty="0">
                  <a:solidFill>
                    <a:srgbClr val="262626"/>
                  </a:solidFill>
                  <a:latin typeface="Century Gothic" panose="020B0502020202020204" pitchFamily="34" charset="0"/>
                </a:rPr>
                <a:t>conduct regular due diligence reviews and proactively monitor the plan on an ongoing basis.</a:t>
              </a:r>
            </a:p>
            <a:p>
              <a:endParaRPr lang="en-US" altLang="en-US" sz="1600" dirty="0">
                <a:solidFill>
                  <a:srgbClr val="262626"/>
                </a:solidFill>
                <a:latin typeface="Century Gothic" panose="020B0502020202020204" pitchFamily="34" charset="0"/>
              </a:endParaRPr>
            </a:p>
            <a:p>
              <a:endParaRPr lang="en-US" altLang="en-US" sz="1600" dirty="0" smtClean="0">
                <a:solidFill>
                  <a:srgbClr val="262626"/>
                </a:solidFill>
                <a:latin typeface="Century Gothic" panose="020B0502020202020204" pitchFamily="34" charset="0"/>
              </a:endParaRPr>
            </a:p>
            <a:p>
              <a:endParaRPr lang="en-US" altLang="en-US" sz="1600" dirty="0">
                <a:solidFill>
                  <a:srgbClr val="262626"/>
                </a:solidFill>
                <a:latin typeface="Century Gothic" panose="020B0502020202020204" pitchFamily="34" charset="0"/>
              </a:endParaRPr>
            </a:p>
            <a:p>
              <a:r>
                <a:rPr lang="en-US" altLang="en-US" sz="1600" b="1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Plan audit oversight </a:t>
              </a:r>
              <a:r>
                <a:rPr lang="en-US" altLang="en-US" sz="1600" dirty="0">
                  <a:solidFill>
                    <a:srgbClr val="262626"/>
                  </a:solidFill>
                  <a:latin typeface="Century Gothic" panose="020B0502020202020204" pitchFamily="34" charset="0"/>
                </a:rPr>
                <a:t>– we work with the external auditors and your team to resolve plan issues and deal directly with the IRS and DOL  on your behalf.</a:t>
              </a:r>
            </a:p>
            <a:p>
              <a:endParaRPr lang="en-US" altLang="en-US" sz="1600" dirty="0">
                <a:solidFill>
                  <a:srgbClr val="262626"/>
                </a:solidFill>
                <a:latin typeface="Century Gothic" panose="020B0502020202020204" pitchFamily="34" charset="0"/>
              </a:endParaRPr>
            </a:p>
            <a:p>
              <a:endParaRPr lang="en-US" altLang="en-US" sz="1600" dirty="0" smtClean="0">
                <a:solidFill>
                  <a:srgbClr val="262626"/>
                </a:solidFill>
                <a:latin typeface="Century Gothic" panose="020B0502020202020204" pitchFamily="34" charset="0"/>
              </a:endParaRPr>
            </a:p>
            <a:p>
              <a:endParaRPr lang="en-US" altLang="en-US" sz="1600" dirty="0">
                <a:solidFill>
                  <a:srgbClr val="262626"/>
                </a:solidFill>
                <a:latin typeface="Century Gothic" panose="020B0502020202020204" pitchFamily="34" charset="0"/>
              </a:endParaRPr>
            </a:p>
            <a:p>
              <a:r>
                <a:rPr lang="en-US" altLang="en-US" sz="1600" b="1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Annual and quarterly meetings </a:t>
              </a:r>
              <a:r>
                <a:rPr lang="en-US" altLang="en-US" sz="1600" dirty="0">
                  <a:solidFill>
                    <a:srgbClr val="262626"/>
                  </a:solidFill>
                  <a:latin typeface="Century Gothic" panose="020B0502020202020204" pitchFamily="34" charset="0"/>
                </a:rPr>
                <a:t>– for scheduled monitoring and check-ins.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6504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228600"/>
            <a:ext cx="1051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A Seamless Solution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930275"/>
            <a:ext cx="653256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 b="1">
                <a:solidFill>
                  <a:srgbClr val="3945A6"/>
                </a:solidFill>
              </a:rPr>
              <a:t>Existing Relationships Stay Intact</a:t>
            </a:r>
          </a:p>
          <a:p>
            <a:pPr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 b="1">
              <a:solidFill>
                <a:srgbClr val="3945A6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262626"/>
                </a:solidFill>
              </a:rPr>
              <a:t>Pentegra’s 3(16) Fiduciary Overlay Services are layered onto your current relationship with a recordkeeper and 3(38) Plan Advisor. We call this approach an </a:t>
            </a:r>
            <a:r>
              <a:rPr lang="en-US" altLang="en-US" sz="1800" b="1">
                <a:solidFill>
                  <a:srgbClr val="262626"/>
                </a:solidFill>
              </a:rPr>
              <a:t>overlay, </a:t>
            </a:r>
            <a:r>
              <a:rPr lang="en-US" altLang="en-US" sz="1800">
                <a:solidFill>
                  <a:srgbClr val="262626"/>
                </a:solidFill>
              </a:rPr>
              <a:t>because all existing trusted relationships stay intact, without any disruptions. Our services are simply added on – or overlaid – seamlessly.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0" y="930322"/>
            <a:ext cx="3962384" cy="40446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3294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228600"/>
            <a:ext cx="1051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What Happens When You Outsource To Pentegra?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09600" y="1600200"/>
            <a:ext cx="11388725" cy="3803650"/>
            <a:chOff x="546424" y="1189696"/>
            <a:chExt cx="11388523" cy="3803197"/>
          </a:xfrm>
        </p:grpSpPr>
        <p:sp>
          <p:nvSpPr>
            <p:cNvPr id="6" name="TextBox 5"/>
            <p:cNvSpPr txBox="1"/>
            <p:nvPr/>
          </p:nvSpPr>
          <p:spPr>
            <a:xfrm>
              <a:off x="546424" y="2883357"/>
              <a:ext cx="3633724" cy="17539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Optimal Plan Oversight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Continual proactive monitoring by experts in 3(16) fiduciary administration</a:t>
              </a: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.</a:t>
              </a:r>
              <a:endParaRPr lang="en-US" kern="0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72231" y="2924627"/>
              <a:ext cx="3579750" cy="17555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Dedicated Account Manager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Responsive, personalized service from your Consultant and Account Manager.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77402" y="2924627"/>
              <a:ext cx="3757545" cy="17555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rgbClr val="3945A6"/>
                  </a:solidFill>
                  <a:latin typeface="Century Gothic" panose="020B0502020202020204" pitchFamily="34" charset="0"/>
                </a:rPr>
                <a:t>Customized Suite of Services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entury Gothic" panose="020B0502020202020204" pitchFamily="34" charset="0"/>
                </a:rPr>
                <a:t>A full suite of standard services, with à la carte options for a tailored solution.</a:t>
              </a:r>
            </a:p>
          </p:txBody>
        </p:sp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466" y="1189696"/>
              <a:ext cx="10621074" cy="1767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Straight Connector 7"/>
            <p:cNvCxnSpPr>
              <a:cxnSpLocks noChangeShapeType="1"/>
            </p:cNvCxnSpPr>
            <p:nvPr/>
          </p:nvCxnSpPr>
          <p:spPr bwMode="auto">
            <a:xfrm>
              <a:off x="4220495" y="3011692"/>
              <a:ext cx="0" cy="1981201"/>
            </a:xfrm>
            <a:prstGeom prst="line">
              <a:avLst/>
            </a:prstGeom>
            <a:noFill/>
            <a:ln w="28575" algn="ctr">
              <a:solidFill>
                <a:srgbClr val="26262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8"/>
            <p:cNvCxnSpPr>
              <a:cxnSpLocks noChangeShapeType="1"/>
            </p:cNvCxnSpPr>
            <p:nvPr/>
          </p:nvCxnSpPr>
          <p:spPr bwMode="auto">
            <a:xfrm>
              <a:off x="7911320" y="3011692"/>
              <a:ext cx="0" cy="1981201"/>
            </a:xfrm>
            <a:prstGeom prst="line">
              <a:avLst/>
            </a:prstGeom>
            <a:noFill/>
            <a:ln w="28575" algn="ctr">
              <a:solidFill>
                <a:srgbClr val="26262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103572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228600"/>
            <a:ext cx="1051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</a:rPr>
              <a:t>A Long History As A Trusted Fiduciary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219200"/>
            <a:ext cx="7539038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6858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n-US" sz="1800" dirty="0">
                <a:solidFill>
                  <a:srgbClr val="262626"/>
                </a:solidFill>
              </a:rPr>
              <a:t>Pentegra is part of an elite group of TPA firms in the U.S. that have successfully completed the independent certification process offered by The Centre for Fiduciary Excellence, LLC (CEFEX).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n-US" sz="1800" dirty="0">
              <a:solidFill>
                <a:srgbClr val="262626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n-US" sz="1800" dirty="0">
                <a:solidFill>
                  <a:srgbClr val="262626"/>
                </a:solidFill>
              </a:rPr>
              <a:t>Pentegra is one of America’s oldest, most experienced independent institutional fiduciaries. In fact, we were built to be a fiduciary.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2B328D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n-US" sz="1800" dirty="0">
              <a:solidFill>
                <a:srgbClr val="000000"/>
              </a:solidFill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143000"/>
            <a:ext cx="36433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8436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7BAA8C0927164D899D2BB29C94ED79" ma:contentTypeVersion="13" ma:contentTypeDescription="Create a new document." ma:contentTypeScope="" ma:versionID="fafaa39f72ca811bd0329b122c66586f">
  <xsd:schema xmlns:xsd="http://www.w3.org/2001/XMLSchema" xmlns:xs="http://www.w3.org/2001/XMLSchema" xmlns:p="http://schemas.microsoft.com/office/2006/metadata/properties" xmlns:ns2="c5be751a-0f31-41a8-9a15-6e81f5b71b3e" xmlns:ns3="4ea17545-0f00-443f-ab6c-fbd8c4af43a6" targetNamespace="http://schemas.microsoft.com/office/2006/metadata/properties" ma:root="true" ma:fieldsID="4dd607d344f0cc935c1f305858bacdd2" ns2:_="" ns3:_="">
    <xsd:import namespace="c5be751a-0f31-41a8-9a15-6e81f5b71b3e"/>
    <xsd:import namespace="4ea17545-0f00-443f-ab6c-fbd8c4af43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e751a-0f31-41a8-9a15-6e81f5b71b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7e04df8-5f59-447b-9624-d0c92030e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17545-0f00-443f-ab6c-fbd8c4af43a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329fa68-9cfd-4ce9-87fd-a0f58edd5b72}" ma:internalName="TaxCatchAll" ma:showField="CatchAllData" ma:web="4ea17545-0f00-443f-ab6c-fbd8c4af43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be751a-0f31-41a8-9a15-6e81f5b71b3e">
      <Terms xmlns="http://schemas.microsoft.com/office/infopath/2007/PartnerControls"/>
    </lcf76f155ced4ddcb4097134ff3c332f>
    <TaxCatchAll xmlns="4ea17545-0f00-443f-ab6c-fbd8c4af43a6" xsi:nil="true"/>
  </documentManagement>
</p:properties>
</file>

<file path=customXml/itemProps1.xml><?xml version="1.0" encoding="utf-8"?>
<ds:datastoreItem xmlns:ds="http://schemas.openxmlformats.org/officeDocument/2006/customXml" ds:itemID="{32BB7305-0A8E-4B0C-8DE7-F504DD10C17B}"/>
</file>

<file path=customXml/itemProps2.xml><?xml version="1.0" encoding="utf-8"?>
<ds:datastoreItem xmlns:ds="http://schemas.openxmlformats.org/officeDocument/2006/customXml" ds:itemID="{3359FCF9-8FA6-45B2-983D-FBDE4436EEC2}"/>
</file>

<file path=customXml/itemProps3.xml><?xml version="1.0" encoding="utf-8"?>
<ds:datastoreItem xmlns:ds="http://schemas.openxmlformats.org/officeDocument/2006/customXml" ds:itemID="{603FBD52-9E02-4859-9CC5-7D7804CF7A21}"/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914</Words>
  <Application>Microsoft Office PowerPoint</Application>
  <PresentationFormat>Widescreen</PresentationFormat>
  <Paragraphs>117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Parker</dc:creator>
  <cp:lastModifiedBy>Elizabeth Kuhn</cp:lastModifiedBy>
  <cp:revision>13</cp:revision>
  <dcterms:created xsi:type="dcterms:W3CDTF">2021-08-01T21:07:48Z</dcterms:created>
  <dcterms:modified xsi:type="dcterms:W3CDTF">2023-07-18T16:00:04Z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0x010100517BAA8C0927164D899D2BB29C94ED79</vt:lpwstr>
  </property>
  <property fmtid="{D5CDD505-2E9C-101B-9397-08002B2CF9AE}" pid="3" name="Order">
    <vt:r8>2333400</vt:r8>
  </property>
  <property fmtid="{D5CDD505-2E9C-101B-9397-08002B2CF9AE}" pid="4" name="MediaServiceImageTags">
    <vt:lpwstr/>
  </property>
</Properties>
</file>