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71" r:id="rId8"/>
    <p:sldId id="273" r:id="rId9"/>
    <p:sldId id="261" r:id="rId10"/>
    <p:sldId id="275" r:id="rId11"/>
    <p:sldId id="274"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28D"/>
    <a:srgbClr val="3945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snapToGrid="0">
      <p:cViewPr varScale="1">
        <p:scale>
          <a:sx n="102" d="100"/>
          <a:sy n="102" d="100"/>
        </p:scale>
        <p:origin x="924"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Kuhn" userId="58e99cfd-649d-4803-8403-3884531ee19d" providerId="ADAL" clId="{C6A38898-380F-42ED-BC7B-EB0FD08881B9}"/>
    <pc:docChg chg="mod modMainMaster">
      <pc:chgData name="Elizabeth Kuhn" userId="58e99cfd-649d-4803-8403-3884531ee19d" providerId="ADAL" clId="{C6A38898-380F-42ED-BC7B-EB0FD08881B9}" dt="2025-12-02T20:55:37.944" v="1" actId="33475"/>
      <pc:docMkLst>
        <pc:docMk/>
      </pc:docMkLst>
      <pc:sldMasterChg chg="addSp mod">
        <pc:chgData name="Elizabeth Kuhn" userId="58e99cfd-649d-4803-8403-3884531ee19d" providerId="ADAL" clId="{C6A38898-380F-42ED-BC7B-EB0FD08881B9}" dt="2025-12-02T20:55:37.941" v="0" actId="33475"/>
        <pc:sldMasterMkLst>
          <pc:docMk/>
          <pc:sldMasterMk cId="3904247645" sldId="2147483648"/>
        </pc:sldMasterMkLst>
        <pc:spChg chg="add">
          <ac:chgData name="Elizabeth Kuhn" userId="58e99cfd-649d-4803-8403-3884531ee19d" providerId="ADAL" clId="{C6A38898-380F-42ED-BC7B-EB0FD08881B9}" dt="2025-12-02T20:55:37.941" v="0" actId="33475"/>
          <ac:spMkLst>
            <pc:docMk/>
            <pc:sldMasterMk cId="3904247645" sldId="2147483648"/>
            <ac:spMk id="8" creationId="{BAA2A596-084B-7F58-8F65-1CD81A0BE697}"/>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FE8F5-83E1-423E-8863-0A2B94394D44}"/>
              </a:ext>
            </a:extLst>
          </p:cNvPr>
          <p:cNvSpPr>
            <a:spLocks noGrp="1"/>
          </p:cNvSpPr>
          <p:nvPr>
            <p:ph type="ctrTitle"/>
          </p:nvPr>
        </p:nvSpPr>
        <p:spPr>
          <a:xfrm>
            <a:off x="1524000" y="1122363"/>
            <a:ext cx="9144000" cy="2387600"/>
          </a:xfrm>
        </p:spPr>
        <p:txBody>
          <a:bodyPr anchor="b">
            <a:normAutofit/>
          </a:bodyPr>
          <a:lstStyle>
            <a:lvl1pPr algn="ctr">
              <a:defRPr sz="24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8128A72-4EF0-4AFE-8282-48B4672A3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24F9BB4-A0BB-4212-9072-AC23CD7EA980}"/>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E346891F-4148-4011-80EA-C07DD175D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3FE31-C171-487D-A172-6CA41C35B9CE}"/>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20577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C883-1B18-4BF7-878E-7603027362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1E4AFA-CBDB-4F62-89DC-7A1EA58453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25822-CB9F-431F-8241-0C1F8BC2747A}"/>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B6F376A7-7376-4921-9B91-4B362C8774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DF7A1-FCB8-4C4E-94A2-9168F4A2EB67}"/>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509987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1CA7E8-02B4-4ABD-A7DA-7D916D1213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74681-30CB-4EF5-B52C-4F655C33DD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A0EF25-DE54-4B5C-B8B2-EC7210B43FEE}"/>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03FAF88E-BB1D-4EE8-B831-E3E0C93B7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2863AE-15EB-4D68-8AC9-1FE4CB135F8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320201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20FD9E-40C5-439D-A02F-607DC0BE3385}"/>
              </a:ext>
            </a:extLst>
          </p:cNvPr>
          <p:cNvSpPr/>
          <p:nvPr userDrawn="1"/>
        </p:nvSpPr>
        <p:spPr>
          <a:xfrm>
            <a:off x="0" y="0"/>
            <a:ext cx="12192000" cy="681037"/>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6759BF-9ADB-4906-B5C2-713A4A1F2CC4}"/>
              </a:ext>
            </a:extLst>
          </p:cNvPr>
          <p:cNvSpPr>
            <a:spLocks noGrp="1"/>
          </p:cNvSpPr>
          <p:nvPr>
            <p:ph type="title"/>
          </p:nvPr>
        </p:nvSpPr>
        <p:spPr>
          <a:xfrm>
            <a:off x="381001" y="120217"/>
            <a:ext cx="10515600" cy="457821"/>
          </a:xfrm>
        </p:spPr>
        <p:txBody>
          <a:bodyPr>
            <a:normAutofit/>
          </a:bodyPr>
          <a:lstStyle>
            <a:lvl1pPr>
              <a:defRPr sz="24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1D72CC1-5091-4B29-BB8A-349F7DF2072A}"/>
              </a:ext>
            </a:extLst>
          </p:cNvPr>
          <p:cNvSpPr>
            <a:spLocks noGrp="1"/>
          </p:cNvSpPr>
          <p:nvPr>
            <p:ph idx="1"/>
          </p:nvPr>
        </p:nvSpPr>
        <p:spPr>
          <a:xfrm>
            <a:off x="381001" y="1019290"/>
            <a:ext cx="10515600" cy="4351338"/>
          </a:xfrm>
        </p:spPr>
        <p:txBody>
          <a:bodyPr/>
          <a:lstStyle>
            <a:lvl1pPr marL="228600" indent="-228600">
              <a:buClr>
                <a:srgbClr val="2B328D"/>
              </a:buClr>
              <a:buSzPct val="100000"/>
              <a:buFont typeface="Wingdings" panose="05000000000000000000" pitchFamily="2" charset="2"/>
              <a:buChar char="§"/>
              <a:defRPr sz="1800"/>
            </a:lvl1pPr>
            <a:lvl2pPr marL="685800" indent="-228600">
              <a:buClr>
                <a:srgbClr val="2B328D"/>
              </a:buClr>
              <a:buFont typeface="Century Gothic" panose="020B0502020202020204" pitchFamily="34" charset="0"/>
              <a:buChar char="−"/>
              <a:defRPr sz="1800"/>
            </a:lvl2pPr>
            <a:lvl3pPr marL="1143000" indent="-228600">
              <a:buClr>
                <a:srgbClr val="2B328D"/>
              </a:buClr>
              <a:buFont typeface="Wingdings" panose="05000000000000000000" pitchFamily="2" charset="2"/>
              <a:buChar char="§"/>
              <a:defRPr sz="1800"/>
            </a:lvl3pPr>
            <a:lvl4pPr marL="1600200" indent="-228600">
              <a:buClr>
                <a:srgbClr val="2B328D"/>
              </a:buClr>
              <a:buFont typeface="Symbol" panose="05050102010706020507" pitchFamily="18" charset="2"/>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3E56EE2-5AA2-4325-84F1-FA47BBDCB83F}"/>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EE49338F-632E-4DD6-8E50-FAD2B9DE2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EDA31-9F79-4A8C-8757-84A7850FD0B9}"/>
              </a:ext>
            </a:extLst>
          </p:cNvPr>
          <p:cNvSpPr>
            <a:spLocks noGrp="1"/>
          </p:cNvSpPr>
          <p:nvPr>
            <p:ph type="sldNum" sz="quarter" idx="12"/>
          </p:nvPr>
        </p:nvSpPr>
        <p:spPr/>
        <p:txBody>
          <a:bodyPr/>
          <a:lstStyle/>
          <a:p>
            <a:fld id="{B30AA4BB-E9FF-4E67-B1FB-D12E49574C1B}" type="slidenum">
              <a:rPr lang="en-US" smtClean="0"/>
              <a:t>‹#›</a:t>
            </a:fld>
            <a:endParaRPr lang="en-US"/>
          </a:p>
        </p:txBody>
      </p:sp>
      <p:pic>
        <p:nvPicPr>
          <p:cNvPr id="8" name="Picture 7">
            <a:extLst>
              <a:ext uri="{FF2B5EF4-FFF2-40B4-BE49-F238E27FC236}">
                <a16:creationId xmlns:a16="http://schemas.microsoft.com/office/drawing/2014/main" id="{45D14DEE-85B3-418F-B137-738FE216D956}"/>
              </a:ext>
            </a:extLst>
          </p:cNvPr>
          <p:cNvPicPr>
            <a:picLocks noChangeAspect="1"/>
          </p:cNvPicPr>
          <p:nvPr userDrawn="1"/>
        </p:nvPicPr>
        <p:blipFill>
          <a:blip r:embed="rId2"/>
          <a:stretch>
            <a:fillRect/>
          </a:stretch>
        </p:blipFill>
        <p:spPr>
          <a:xfrm>
            <a:off x="8833285" y="6141815"/>
            <a:ext cx="3132899" cy="429070"/>
          </a:xfrm>
          <a:prstGeom prst="rect">
            <a:avLst/>
          </a:prstGeom>
        </p:spPr>
      </p:pic>
      <p:pic>
        <p:nvPicPr>
          <p:cNvPr id="9" name="Content Placeholder 4" descr="Background pattern, icon&#10;&#10;Description automatically generated">
            <a:extLst>
              <a:ext uri="{FF2B5EF4-FFF2-40B4-BE49-F238E27FC236}">
                <a16:creationId xmlns:a16="http://schemas.microsoft.com/office/drawing/2014/main" id="{B122BAFB-9C55-4A82-B013-A29F8AE096D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3032" y="0"/>
            <a:ext cx="1059203" cy="641596"/>
          </a:xfrm>
          <a:prstGeom prst="rect">
            <a:avLst/>
          </a:prstGeom>
        </p:spPr>
      </p:pic>
    </p:spTree>
    <p:extLst>
      <p:ext uri="{BB962C8B-B14F-4D97-AF65-F5344CB8AC3E}">
        <p14:creationId xmlns:p14="http://schemas.microsoft.com/office/powerpoint/2010/main" val="435947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806C0-3F58-45E6-9261-F6E9C7CAB2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0E7E65-FE41-465C-A103-AB50DFC3F2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19CB87-992C-4B94-A5D8-6D3CE83609B1}"/>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44773CFB-F47C-478D-A00D-FB7AFE6FE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A710-24CE-451F-9366-7AD6D489F0A5}"/>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79290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D8CB1-9482-4A5D-A45B-628CFA8DCF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F1512-5386-47F4-A577-C8D69C3769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FB3FAF-5933-461D-B47B-F464981686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A0D319-9B8E-4147-866C-AA953C1E9777}"/>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6" name="Footer Placeholder 5">
            <a:extLst>
              <a:ext uri="{FF2B5EF4-FFF2-40B4-BE49-F238E27FC236}">
                <a16:creationId xmlns:a16="http://schemas.microsoft.com/office/drawing/2014/main" id="{86C1AD05-16E0-49E5-9582-BA5E16A6D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0640FE-BF38-47FB-87C3-10975DBD0F19}"/>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8712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F217-4428-44B8-8428-E00CB1389C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A904E6-D455-49E0-91DD-512EACC0F8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4F094B-3F08-42FA-8C3F-23D833A16D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7FEDDE-EEFE-4380-A9C0-17C5B7005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20D381-1FB9-48DA-91FD-8AEE901447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1EB760-DFA9-4AF5-8819-5FFB78D3974A}"/>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8" name="Footer Placeholder 7">
            <a:extLst>
              <a:ext uri="{FF2B5EF4-FFF2-40B4-BE49-F238E27FC236}">
                <a16:creationId xmlns:a16="http://schemas.microsoft.com/office/drawing/2014/main" id="{3B028E06-B401-4947-ABA7-84B4BA789C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B04695-7065-403F-BF2E-7117F8704E4B}"/>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569380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F55BE-222B-4B4C-9F3C-0A18ADB2DE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A22D38-F4CD-47DC-8BAE-B1F542C9CDF8}"/>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4" name="Footer Placeholder 3">
            <a:extLst>
              <a:ext uri="{FF2B5EF4-FFF2-40B4-BE49-F238E27FC236}">
                <a16:creationId xmlns:a16="http://schemas.microsoft.com/office/drawing/2014/main" id="{6466C897-6D72-47AE-A34D-B3A4B208E9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C284E-31C5-4143-B146-709D70D7AAF1}"/>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35522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74477A-F8F9-42CC-B950-845601BA4D7A}"/>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3" name="Footer Placeholder 2">
            <a:extLst>
              <a:ext uri="{FF2B5EF4-FFF2-40B4-BE49-F238E27FC236}">
                <a16:creationId xmlns:a16="http://schemas.microsoft.com/office/drawing/2014/main" id="{1F58AF9E-73CF-4FC9-B50C-C9365C599C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BB0023-C88E-4C6C-8606-AAF43845C156}"/>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92806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2735-539B-4556-98BB-5684A22875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70CB6C-FBC3-482F-8F66-283CD9EE6D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FA982A-B5CC-47AE-97FC-9D101BCFC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33D1E-A113-4DEF-A3C9-A1E9D8108E24}"/>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6" name="Footer Placeholder 5">
            <a:extLst>
              <a:ext uri="{FF2B5EF4-FFF2-40B4-BE49-F238E27FC236}">
                <a16:creationId xmlns:a16="http://schemas.microsoft.com/office/drawing/2014/main" id="{321A41CC-DA94-4063-8465-173E69EEBA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16EBC-D83A-486A-BCCD-3BFB55894334}"/>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89381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191BC-54E0-45B8-BAA5-855FACD40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89498A-391F-47BE-8D03-2C946A3336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5B8FA-34B5-41C0-B432-B04EC2080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D8915-BCF4-4800-9DB0-D590788D968E}"/>
              </a:ext>
            </a:extLst>
          </p:cNvPr>
          <p:cNvSpPr>
            <a:spLocks noGrp="1"/>
          </p:cNvSpPr>
          <p:nvPr>
            <p:ph type="dt" sz="half" idx="10"/>
          </p:nvPr>
        </p:nvSpPr>
        <p:spPr/>
        <p:txBody>
          <a:bodyPr/>
          <a:lstStyle/>
          <a:p>
            <a:fld id="{A36EF0C4-1B72-4EC6-B91F-D825D526E8F4}" type="datetimeFigureOut">
              <a:rPr lang="en-US" smtClean="0"/>
              <a:t>12/2/2025</a:t>
            </a:fld>
            <a:endParaRPr lang="en-US"/>
          </a:p>
        </p:txBody>
      </p:sp>
      <p:sp>
        <p:nvSpPr>
          <p:cNvPr id="6" name="Footer Placeholder 5">
            <a:extLst>
              <a:ext uri="{FF2B5EF4-FFF2-40B4-BE49-F238E27FC236}">
                <a16:creationId xmlns:a16="http://schemas.microsoft.com/office/drawing/2014/main" id="{9E31A04F-07A0-4BE2-AB6A-5DE94F075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96233A-6AB2-466C-9062-0F40AB8BFAF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064419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6313EE-6EB5-407B-8A4D-D4E0A5CC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3D14E5-94EA-49FC-B689-F1E7A2A10E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BB6B3-503B-4A92-840E-37B255F93E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6EF0C4-1B72-4EC6-B91F-D825D526E8F4}" type="datetimeFigureOut">
              <a:rPr lang="en-US" smtClean="0"/>
              <a:t>12/2/2025</a:t>
            </a:fld>
            <a:endParaRPr lang="en-US"/>
          </a:p>
        </p:txBody>
      </p:sp>
      <p:sp>
        <p:nvSpPr>
          <p:cNvPr id="5" name="Footer Placeholder 4">
            <a:extLst>
              <a:ext uri="{FF2B5EF4-FFF2-40B4-BE49-F238E27FC236}">
                <a16:creationId xmlns:a16="http://schemas.microsoft.com/office/drawing/2014/main" id="{7DE97AF3-EE2B-49B4-BFB9-8F56F1B790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C2A249-2D91-490D-BC9A-4252C52E09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AA4BB-E9FF-4E67-B1FB-D12E49574C1B}" type="slidenum">
              <a:rPr lang="en-US" smtClean="0"/>
              <a:t>‹#›</a:t>
            </a:fld>
            <a:endParaRPr lang="en-US"/>
          </a:p>
        </p:txBody>
      </p:sp>
      <p:sp>
        <p:nvSpPr>
          <p:cNvPr id="8" name="TextBox 7">
            <a:extLst>
              <a:ext uri="{FF2B5EF4-FFF2-40B4-BE49-F238E27FC236}">
                <a16:creationId xmlns:a16="http://schemas.microsoft.com/office/drawing/2014/main" id="{BAA2A596-084B-7F58-8F65-1CD81A0BE697}"/>
              </a:ext>
            </a:extLst>
          </p:cNvPr>
          <p:cNvSpPr txBox="1"/>
          <p:nvPr userDrawn="1">
            <p:extLst>
              <p:ext uri="{1162E1C5-73C7-4A58-AE30-91384D911F3F}">
                <p184:classification xmlns:p184="http://schemas.microsoft.com/office/powerpoint/2018/4/main" val="ftr"/>
              </p:ext>
            </p:extLst>
          </p:nvPr>
        </p:nvSpPr>
        <p:spPr>
          <a:xfrm>
            <a:off x="11817350" y="6657340"/>
            <a:ext cx="334963" cy="137160"/>
          </a:xfrm>
          <a:prstGeom prst="rect">
            <a:avLst/>
          </a:prstGeom>
        </p:spPr>
        <p:txBody>
          <a:bodyPr horzOverflow="overflow" lIns="0" tIns="0" rIns="0" bIns="0">
            <a:spAutoFit/>
          </a:bodyPr>
          <a:lstStyle/>
          <a:p>
            <a:pPr algn="l"/>
            <a:r>
              <a:rPr lang="en-US" sz="900">
                <a:solidFill>
                  <a:srgbClr val="008000">
                    <a:alpha val="50000"/>
                  </a:srgbClr>
                </a:solidFill>
                <a:latin typeface="Aptos" panose="020B0004020202020204" pitchFamily="34" charset="0"/>
              </a:rPr>
              <a:t>Public</a:t>
            </a:r>
          </a:p>
        </p:txBody>
      </p:sp>
    </p:spTree>
    <p:extLst>
      <p:ext uri="{BB962C8B-B14F-4D97-AF65-F5344CB8AC3E}">
        <p14:creationId xmlns:p14="http://schemas.microsoft.com/office/powerpoint/2010/main" val="390424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06AD64-D260-4468-89E3-B62C1CEAB72B}"/>
              </a:ext>
            </a:extLst>
          </p:cNvPr>
          <p:cNvSpPr/>
          <p:nvPr/>
        </p:nvSpPr>
        <p:spPr>
          <a:xfrm>
            <a:off x="0" y="0"/>
            <a:ext cx="12192000" cy="4832059"/>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4" descr="Background pattern, icon&#10;&#10;Description automatically generated">
            <a:extLst>
              <a:ext uri="{FF2B5EF4-FFF2-40B4-BE49-F238E27FC236}">
                <a16:creationId xmlns:a16="http://schemas.microsoft.com/office/drawing/2014/main" id="{4359998B-FE27-4AFC-9513-ED576A3A6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8276" y="56614"/>
            <a:ext cx="7883723" cy="4775445"/>
          </a:xfrm>
          <a:prstGeom prst="rect">
            <a:avLst/>
          </a:prstGeom>
        </p:spPr>
      </p:pic>
      <p:pic>
        <p:nvPicPr>
          <p:cNvPr id="7" name="Picture 6" descr="Icon&#10;&#10;Description automatically generated">
            <a:extLst>
              <a:ext uri="{FF2B5EF4-FFF2-40B4-BE49-F238E27FC236}">
                <a16:creationId xmlns:a16="http://schemas.microsoft.com/office/drawing/2014/main" id="{94D78AA5-9014-440E-8C87-4C19E21C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59" y="681109"/>
            <a:ext cx="4420036" cy="600075"/>
          </a:xfrm>
          <a:prstGeom prst="rect">
            <a:avLst/>
          </a:prstGeom>
        </p:spPr>
      </p:pic>
      <p:sp>
        <p:nvSpPr>
          <p:cNvPr id="8" name="TextBox 7"/>
          <p:cNvSpPr txBox="1">
            <a:spLocks noChangeArrowheads="1"/>
          </p:cNvSpPr>
          <p:nvPr/>
        </p:nvSpPr>
        <p:spPr bwMode="auto">
          <a:xfrm>
            <a:off x="836613" y="5086666"/>
            <a:ext cx="8162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000" b="1" dirty="0">
                <a:solidFill>
                  <a:schemeClr val="tx1">
                    <a:lumMod val="85000"/>
                    <a:lumOff val="15000"/>
                  </a:schemeClr>
                </a:solidFill>
                <a:latin typeface="Century Gothic" panose="020B0502020202020204" pitchFamily="34" charset="0"/>
              </a:rPr>
              <a:t>Build Plan Compliance Confidence</a:t>
            </a:r>
          </a:p>
        </p:txBody>
      </p:sp>
      <p:sp>
        <p:nvSpPr>
          <p:cNvPr id="9" name="TextBox 4"/>
          <p:cNvSpPr txBox="1">
            <a:spLocks noChangeArrowheads="1"/>
          </p:cNvSpPr>
          <p:nvPr/>
        </p:nvSpPr>
        <p:spPr bwMode="auto">
          <a:xfrm>
            <a:off x="836613" y="4038600"/>
            <a:ext cx="7038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2400" b="1" dirty="0">
                <a:solidFill>
                  <a:schemeClr val="bg1"/>
                </a:solidFill>
              </a:rPr>
              <a:t>Pentegra Consulting Services</a:t>
            </a:r>
          </a:p>
        </p:txBody>
      </p:sp>
    </p:spTree>
    <p:extLst>
      <p:ext uri="{BB962C8B-B14F-4D97-AF65-F5344CB8AC3E}">
        <p14:creationId xmlns:p14="http://schemas.microsoft.com/office/powerpoint/2010/main" val="3454343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603250" y="187507"/>
            <a:ext cx="73914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 typeface="Arial" panose="020B0604020202020204" pitchFamily="34" charset="0"/>
              <a:buNone/>
            </a:pPr>
            <a:r>
              <a:rPr lang="en-US" altLang="en-US" sz="2400" b="1" dirty="0">
                <a:solidFill>
                  <a:srgbClr val="FFFFFF"/>
                </a:solidFill>
              </a:rPr>
              <a:t>The Pentegra Difference</a:t>
            </a:r>
          </a:p>
        </p:txBody>
      </p:sp>
      <p:grpSp>
        <p:nvGrpSpPr>
          <p:cNvPr id="36" name="Group 35">
            <a:extLst>
              <a:ext uri="{FF2B5EF4-FFF2-40B4-BE49-F238E27FC236}">
                <a16:creationId xmlns:a16="http://schemas.microsoft.com/office/drawing/2014/main" id="{84A8CFEC-96AC-7FE7-2DCF-4EF55006244D}"/>
              </a:ext>
            </a:extLst>
          </p:cNvPr>
          <p:cNvGrpSpPr/>
          <p:nvPr/>
        </p:nvGrpSpPr>
        <p:grpSpPr>
          <a:xfrm>
            <a:off x="252050" y="1129779"/>
            <a:ext cx="11687900" cy="2014131"/>
            <a:chOff x="355959" y="2016378"/>
            <a:chExt cx="11687900" cy="2014131"/>
          </a:xfrm>
        </p:grpSpPr>
        <p:sp>
          <p:nvSpPr>
            <p:cNvPr id="3" name="TextBox 2">
              <a:extLst>
                <a:ext uri="{FF2B5EF4-FFF2-40B4-BE49-F238E27FC236}">
                  <a16:creationId xmlns:a16="http://schemas.microsoft.com/office/drawing/2014/main" id="{AF3DE376-F0C8-7FBF-CE73-85ADC7E089AB}"/>
                </a:ext>
              </a:extLst>
            </p:cNvPr>
            <p:cNvSpPr txBox="1"/>
            <p:nvPr/>
          </p:nvSpPr>
          <p:spPr>
            <a:xfrm>
              <a:off x="1022168" y="2016378"/>
              <a:ext cx="2178231" cy="369332"/>
            </a:xfrm>
            <a:prstGeom prst="rect">
              <a:avLst/>
            </a:prstGeom>
            <a:noFill/>
          </p:spPr>
          <p:txBody>
            <a:bodyPr wrap="square">
              <a:spAutoFit/>
            </a:bodyPr>
            <a:lstStyle/>
            <a:p>
              <a:pPr algn="ctr"/>
              <a:r>
                <a:rPr lang="en-US" b="1" dirty="0">
                  <a:solidFill>
                    <a:srgbClr val="2B328D"/>
                  </a:solidFill>
                </a:rPr>
                <a:t>A Fiduciary First</a:t>
              </a:r>
            </a:p>
          </p:txBody>
        </p:sp>
        <p:sp>
          <p:nvSpPr>
            <p:cNvPr id="7" name="TextBox 6">
              <a:extLst>
                <a:ext uri="{FF2B5EF4-FFF2-40B4-BE49-F238E27FC236}">
                  <a16:creationId xmlns:a16="http://schemas.microsoft.com/office/drawing/2014/main" id="{38C471AB-DFE1-EB0F-06E6-56A661387515}"/>
                </a:ext>
              </a:extLst>
            </p:cNvPr>
            <p:cNvSpPr txBox="1"/>
            <p:nvPr/>
          </p:nvSpPr>
          <p:spPr>
            <a:xfrm>
              <a:off x="4484642" y="2016378"/>
              <a:ext cx="3222716" cy="369332"/>
            </a:xfrm>
            <a:prstGeom prst="rect">
              <a:avLst/>
            </a:prstGeom>
            <a:noFill/>
          </p:spPr>
          <p:txBody>
            <a:bodyPr wrap="square">
              <a:spAutoFit/>
            </a:bodyPr>
            <a:lstStyle/>
            <a:p>
              <a:pPr algn="ctr"/>
              <a:r>
                <a:rPr lang="en-US" b="1" dirty="0">
                  <a:solidFill>
                    <a:srgbClr val="2B328D"/>
                  </a:solidFill>
                </a:rPr>
                <a:t>Eight Decades of Expertise</a:t>
              </a:r>
            </a:p>
          </p:txBody>
        </p:sp>
        <p:sp>
          <p:nvSpPr>
            <p:cNvPr id="8" name="TextBox 7">
              <a:extLst>
                <a:ext uri="{FF2B5EF4-FFF2-40B4-BE49-F238E27FC236}">
                  <a16:creationId xmlns:a16="http://schemas.microsoft.com/office/drawing/2014/main" id="{F287990B-8603-48C6-21EA-6202F1093F5E}"/>
                </a:ext>
              </a:extLst>
            </p:cNvPr>
            <p:cNvSpPr txBox="1"/>
            <p:nvPr/>
          </p:nvSpPr>
          <p:spPr>
            <a:xfrm>
              <a:off x="8172899" y="2016777"/>
              <a:ext cx="3870960" cy="369332"/>
            </a:xfrm>
            <a:prstGeom prst="rect">
              <a:avLst/>
            </a:prstGeom>
            <a:noFill/>
          </p:spPr>
          <p:txBody>
            <a:bodyPr wrap="square">
              <a:spAutoFit/>
            </a:bodyPr>
            <a:lstStyle/>
            <a:p>
              <a:pPr algn="ctr"/>
              <a:r>
                <a:rPr lang="en-US" b="1" dirty="0">
                  <a:solidFill>
                    <a:srgbClr val="2B328D"/>
                  </a:solidFill>
                </a:rPr>
                <a:t>An Independent Perspective</a:t>
              </a:r>
            </a:p>
          </p:txBody>
        </p:sp>
        <p:pic>
          <p:nvPicPr>
            <p:cNvPr id="13" name="Picture 12">
              <a:extLst>
                <a:ext uri="{FF2B5EF4-FFF2-40B4-BE49-F238E27FC236}">
                  <a16:creationId xmlns:a16="http://schemas.microsoft.com/office/drawing/2014/main" id="{364E6C91-B812-8D0C-CE6D-C6ADCF2BF6C1}"/>
                </a:ext>
              </a:extLst>
            </p:cNvPr>
            <p:cNvPicPr>
              <a:picLocks noChangeAspect="1"/>
            </p:cNvPicPr>
            <p:nvPr/>
          </p:nvPicPr>
          <p:blipFill>
            <a:blip r:embed="rId2"/>
            <a:stretch>
              <a:fillRect/>
            </a:stretch>
          </p:blipFill>
          <p:spPr>
            <a:xfrm>
              <a:off x="1792195" y="2385710"/>
              <a:ext cx="638175" cy="657225"/>
            </a:xfrm>
            <a:prstGeom prst="rect">
              <a:avLst/>
            </a:prstGeom>
          </p:spPr>
        </p:pic>
        <p:pic>
          <p:nvPicPr>
            <p:cNvPr id="15" name="Picture 14">
              <a:extLst>
                <a:ext uri="{FF2B5EF4-FFF2-40B4-BE49-F238E27FC236}">
                  <a16:creationId xmlns:a16="http://schemas.microsoft.com/office/drawing/2014/main" id="{29C8F472-768E-983E-3C13-F88297445FE5}"/>
                </a:ext>
              </a:extLst>
            </p:cNvPr>
            <p:cNvPicPr>
              <a:picLocks noChangeAspect="1"/>
            </p:cNvPicPr>
            <p:nvPr/>
          </p:nvPicPr>
          <p:blipFill>
            <a:blip r:embed="rId3"/>
            <a:stretch>
              <a:fillRect/>
            </a:stretch>
          </p:blipFill>
          <p:spPr>
            <a:xfrm>
              <a:off x="5805031" y="2382321"/>
              <a:ext cx="609600" cy="628650"/>
            </a:xfrm>
            <a:prstGeom prst="rect">
              <a:avLst/>
            </a:prstGeom>
          </p:spPr>
        </p:pic>
        <p:pic>
          <p:nvPicPr>
            <p:cNvPr id="17" name="Picture 16">
              <a:extLst>
                <a:ext uri="{FF2B5EF4-FFF2-40B4-BE49-F238E27FC236}">
                  <a16:creationId xmlns:a16="http://schemas.microsoft.com/office/drawing/2014/main" id="{BD5F827E-8C6F-1066-A26D-A1D4DF60E002}"/>
                </a:ext>
              </a:extLst>
            </p:cNvPr>
            <p:cNvPicPr>
              <a:picLocks noChangeAspect="1"/>
            </p:cNvPicPr>
            <p:nvPr/>
          </p:nvPicPr>
          <p:blipFill>
            <a:blip r:embed="rId4"/>
            <a:stretch>
              <a:fillRect/>
            </a:stretch>
          </p:blipFill>
          <p:spPr>
            <a:xfrm>
              <a:off x="9827391" y="2387083"/>
              <a:ext cx="561975" cy="619125"/>
            </a:xfrm>
            <a:prstGeom prst="rect">
              <a:avLst/>
            </a:prstGeom>
          </p:spPr>
        </p:pic>
        <p:sp>
          <p:nvSpPr>
            <p:cNvPr id="25" name="TextBox 24">
              <a:extLst>
                <a:ext uri="{FF2B5EF4-FFF2-40B4-BE49-F238E27FC236}">
                  <a16:creationId xmlns:a16="http://schemas.microsoft.com/office/drawing/2014/main" id="{B11006E7-D2C2-8EC2-FB41-B4E3A9BBE83D}"/>
                </a:ext>
              </a:extLst>
            </p:cNvPr>
            <p:cNvSpPr txBox="1"/>
            <p:nvPr/>
          </p:nvSpPr>
          <p:spPr>
            <a:xfrm>
              <a:off x="355959" y="3076402"/>
              <a:ext cx="3510642" cy="738664"/>
            </a:xfrm>
            <a:prstGeom prst="rect">
              <a:avLst/>
            </a:prstGeom>
            <a:noFill/>
          </p:spPr>
          <p:txBody>
            <a:bodyPr wrap="square">
              <a:spAutoFit/>
            </a:bodyPr>
            <a:lstStyle/>
            <a:p>
              <a:pPr algn="ctr"/>
              <a:r>
                <a:rPr lang="en-US" sz="1400" dirty="0"/>
                <a:t>As a 402(a) Named Fiduciary, we hold ourselves to the highest standard of ERISA, for a higher level of care.</a:t>
              </a:r>
            </a:p>
          </p:txBody>
        </p:sp>
        <p:sp>
          <p:nvSpPr>
            <p:cNvPr id="27" name="TextBox 26">
              <a:extLst>
                <a:ext uri="{FF2B5EF4-FFF2-40B4-BE49-F238E27FC236}">
                  <a16:creationId xmlns:a16="http://schemas.microsoft.com/office/drawing/2014/main" id="{D6902A8E-5C17-3872-4ECB-E0B1A7167C6B}"/>
                </a:ext>
              </a:extLst>
            </p:cNvPr>
            <p:cNvSpPr txBox="1"/>
            <p:nvPr/>
          </p:nvSpPr>
          <p:spPr>
            <a:xfrm>
              <a:off x="4498473" y="3059668"/>
              <a:ext cx="3222716" cy="738664"/>
            </a:xfrm>
            <a:prstGeom prst="rect">
              <a:avLst/>
            </a:prstGeom>
            <a:noFill/>
          </p:spPr>
          <p:txBody>
            <a:bodyPr wrap="square">
              <a:spAutoFit/>
            </a:bodyPr>
            <a:lstStyle/>
            <a:p>
              <a:pPr algn="ctr"/>
              <a:r>
                <a:rPr lang="en-US" sz="1400" dirty="0"/>
                <a:t>An 80+ year legacy serving as</a:t>
              </a:r>
            </a:p>
            <a:p>
              <a:pPr algn="ctr"/>
              <a:r>
                <a:rPr lang="en-US" sz="1400" dirty="0"/>
                <a:t>an institutional ﬁduciary delivers an unmatched level of expertise.</a:t>
              </a:r>
            </a:p>
          </p:txBody>
        </p:sp>
        <p:sp>
          <p:nvSpPr>
            <p:cNvPr id="29" name="TextBox 28">
              <a:extLst>
                <a:ext uri="{FF2B5EF4-FFF2-40B4-BE49-F238E27FC236}">
                  <a16:creationId xmlns:a16="http://schemas.microsoft.com/office/drawing/2014/main" id="{6D07D0AF-72EF-9890-E0FC-F261883B8154}"/>
                </a:ext>
              </a:extLst>
            </p:cNvPr>
            <p:cNvSpPr txBox="1"/>
            <p:nvPr/>
          </p:nvSpPr>
          <p:spPr>
            <a:xfrm>
              <a:off x="8197085" y="3076402"/>
              <a:ext cx="3810433" cy="954107"/>
            </a:xfrm>
            <a:prstGeom prst="rect">
              <a:avLst/>
            </a:prstGeom>
            <a:noFill/>
          </p:spPr>
          <p:txBody>
            <a:bodyPr wrap="square">
              <a:spAutoFit/>
            </a:bodyPr>
            <a:lstStyle/>
            <a:p>
              <a:pPr algn="ctr"/>
              <a:r>
                <a:rPr lang="en-US" sz="1400" dirty="0"/>
                <a:t>As an independent ﬁduciary, we bring complete objectivity and impartiality to our work, resulting in greater plan governance and oversight.</a:t>
              </a:r>
            </a:p>
          </p:txBody>
        </p:sp>
      </p:grpSp>
      <p:grpSp>
        <p:nvGrpSpPr>
          <p:cNvPr id="37" name="Group 36">
            <a:extLst>
              <a:ext uri="{FF2B5EF4-FFF2-40B4-BE49-F238E27FC236}">
                <a16:creationId xmlns:a16="http://schemas.microsoft.com/office/drawing/2014/main" id="{0A543A6E-D9D4-9173-CAB0-00E4875B1709}"/>
              </a:ext>
            </a:extLst>
          </p:cNvPr>
          <p:cNvGrpSpPr/>
          <p:nvPr/>
        </p:nvGrpSpPr>
        <p:grpSpPr>
          <a:xfrm>
            <a:off x="369480" y="3782502"/>
            <a:ext cx="11453039" cy="2283499"/>
            <a:chOff x="255540" y="4125672"/>
            <a:chExt cx="11453039" cy="2283499"/>
          </a:xfrm>
        </p:grpSpPr>
        <p:sp>
          <p:nvSpPr>
            <p:cNvPr id="9" name="TextBox 8">
              <a:extLst>
                <a:ext uri="{FF2B5EF4-FFF2-40B4-BE49-F238E27FC236}">
                  <a16:creationId xmlns:a16="http://schemas.microsoft.com/office/drawing/2014/main" id="{E9E93F5C-FDEC-087F-3D86-B7CD0A082123}"/>
                </a:ext>
              </a:extLst>
            </p:cNvPr>
            <p:cNvSpPr txBox="1"/>
            <p:nvPr/>
          </p:nvSpPr>
          <p:spPr>
            <a:xfrm>
              <a:off x="255540" y="4125672"/>
              <a:ext cx="3711483" cy="369332"/>
            </a:xfrm>
            <a:prstGeom prst="rect">
              <a:avLst/>
            </a:prstGeom>
            <a:noFill/>
          </p:spPr>
          <p:txBody>
            <a:bodyPr wrap="square">
              <a:spAutoFit/>
            </a:bodyPr>
            <a:lstStyle/>
            <a:p>
              <a:pPr algn="ctr"/>
              <a:r>
                <a:rPr lang="en-US" b="1" dirty="0">
                  <a:solidFill>
                    <a:srgbClr val="2B328D"/>
                  </a:solidFill>
                </a:rPr>
                <a:t>A Higher Level of Responsibility</a:t>
              </a:r>
            </a:p>
          </p:txBody>
        </p:sp>
        <p:sp>
          <p:nvSpPr>
            <p:cNvPr id="10" name="TextBox 9">
              <a:extLst>
                <a:ext uri="{FF2B5EF4-FFF2-40B4-BE49-F238E27FC236}">
                  <a16:creationId xmlns:a16="http://schemas.microsoft.com/office/drawing/2014/main" id="{EF4B7729-BF00-1DD2-072D-BAC80DB37254}"/>
                </a:ext>
              </a:extLst>
            </p:cNvPr>
            <p:cNvSpPr txBox="1"/>
            <p:nvPr/>
          </p:nvSpPr>
          <p:spPr>
            <a:xfrm>
              <a:off x="4498473" y="4125672"/>
              <a:ext cx="3222716" cy="646331"/>
            </a:xfrm>
            <a:prstGeom prst="rect">
              <a:avLst/>
            </a:prstGeom>
            <a:noFill/>
          </p:spPr>
          <p:txBody>
            <a:bodyPr wrap="square">
              <a:spAutoFit/>
            </a:bodyPr>
            <a:lstStyle/>
            <a:p>
              <a:pPr algn="ctr"/>
              <a:r>
                <a:rPr lang="en-US" b="1" dirty="0">
                  <a:solidFill>
                    <a:srgbClr val="2B328D"/>
                  </a:solidFill>
                </a:rPr>
                <a:t>CEFEX Certiﬁed for a Higher</a:t>
              </a:r>
            </a:p>
            <a:p>
              <a:pPr algn="ctr"/>
              <a:r>
                <a:rPr lang="en-US" b="1" dirty="0">
                  <a:solidFill>
                    <a:srgbClr val="2B328D"/>
                  </a:solidFill>
                </a:rPr>
                <a:t> Standard of Care</a:t>
              </a:r>
            </a:p>
          </p:txBody>
        </p:sp>
        <p:sp>
          <p:nvSpPr>
            <p:cNvPr id="11" name="TextBox 10">
              <a:extLst>
                <a:ext uri="{FF2B5EF4-FFF2-40B4-BE49-F238E27FC236}">
                  <a16:creationId xmlns:a16="http://schemas.microsoft.com/office/drawing/2014/main" id="{8500C840-6AFE-6B01-BDFE-8BC5BA038D59}"/>
                </a:ext>
              </a:extLst>
            </p:cNvPr>
            <p:cNvSpPr txBox="1"/>
            <p:nvPr/>
          </p:nvSpPr>
          <p:spPr>
            <a:xfrm>
              <a:off x="8508179" y="4125672"/>
              <a:ext cx="3200400" cy="369332"/>
            </a:xfrm>
            <a:prstGeom prst="rect">
              <a:avLst/>
            </a:prstGeom>
            <a:noFill/>
          </p:spPr>
          <p:txBody>
            <a:bodyPr wrap="square">
              <a:spAutoFit/>
            </a:bodyPr>
            <a:lstStyle/>
            <a:p>
              <a:pPr algn="ctr"/>
              <a:r>
                <a:rPr lang="en-US" b="1" dirty="0">
                  <a:solidFill>
                    <a:srgbClr val="2B328D"/>
                  </a:solidFill>
                </a:rPr>
                <a:t>Compliance Conﬁdence</a:t>
              </a:r>
            </a:p>
          </p:txBody>
        </p:sp>
        <p:pic>
          <p:nvPicPr>
            <p:cNvPr id="19" name="Picture 18">
              <a:extLst>
                <a:ext uri="{FF2B5EF4-FFF2-40B4-BE49-F238E27FC236}">
                  <a16:creationId xmlns:a16="http://schemas.microsoft.com/office/drawing/2014/main" id="{3C993F3D-FCC5-6C51-DA2C-6EA5A29ADDB1}"/>
                </a:ext>
              </a:extLst>
            </p:cNvPr>
            <p:cNvPicPr>
              <a:picLocks noChangeAspect="1"/>
            </p:cNvPicPr>
            <p:nvPr/>
          </p:nvPicPr>
          <p:blipFill>
            <a:blip r:embed="rId5"/>
            <a:stretch>
              <a:fillRect/>
            </a:stretch>
          </p:blipFill>
          <p:spPr>
            <a:xfrm>
              <a:off x="1792193" y="4495004"/>
              <a:ext cx="638175" cy="609600"/>
            </a:xfrm>
            <a:prstGeom prst="rect">
              <a:avLst/>
            </a:prstGeom>
          </p:spPr>
        </p:pic>
        <p:pic>
          <p:nvPicPr>
            <p:cNvPr id="21" name="Picture 20">
              <a:extLst>
                <a:ext uri="{FF2B5EF4-FFF2-40B4-BE49-F238E27FC236}">
                  <a16:creationId xmlns:a16="http://schemas.microsoft.com/office/drawing/2014/main" id="{3600138A-9588-7C2C-C524-55242780F5B5}"/>
                </a:ext>
              </a:extLst>
            </p:cNvPr>
            <p:cNvPicPr>
              <a:picLocks noChangeAspect="1"/>
            </p:cNvPicPr>
            <p:nvPr/>
          </p:nvPicPr>
          <p:blipFill>
            <a:blip r:embed="rId6"/>
            <a:stretch>
              <a:fillRect/>
            </a:stretch>
          </p:blipFill>
          <p:spPr>
            <a:xfrm>
              <a:off x="5834062" y="4696695"/>
              <a:ext cx="523875" cy="542925"/>
            </a:xfrm>
            <a:prstGeom prst="rect">
              <a:avLst/>
            </a:prstGeom>
          </p:spPr>
        </p:pic>
        <p:pic>
          <p:nvPicPr>
            <p:cNvPr id="23" name="Picture 22">
              <a:extLst>
                <a:ext uri="{FF2B5EF4-FFF2-40B4-BE49-F238E27FC236}">
                  <a16:creationId xmlns:a16="http://schemas.microsoft.com/office/drawing/2014/main" id="{99DCAA8C-B03B-4BB3-E319-DC3C209B390C}"/>
                </a:ext>
              </a:extLst>
            </p:cNvPr>
            <p:cNvPicPr>
              <a:picLocks noChangeAspect="1"/>
            </p:cNvPicPr>
            <p:nvPr/>
          </p:nvPicPr>
          <p:blipFill>
            <a:blip r:embed="rId7"/>
            <a:stretch>
              <a:fillRect/>
            </a:stretch>
          </p:blipFill>
          <p:spPr>
            <a:xfrm>
              <a:off x="9730827" y="4495004"/>
              <a:ext cx="742950" cy="666750"/>
            </a:xfrm>
            <a:prstGeom prst="rect">
              <a:avLst/>
            </a:prstGeom>
          </p:spPr>
        </p:pic>
        <p:sp>
          <p:nvSpPr>
            <p:cNvPr id="31" name="TextBox 30">
              <a:extLst>
                <a:ext uri="{FF2B5EF4-FFF2-40B4-BE49-F238E27FC236}">
                  <a16:creationId xmlns:a16="http://schemas.microsoft.com/office/drawing/2014/main" id="{0C7D56D1-5132-021C-73CD-C9746451EEED}"/>
                </a:ext>
              </a:extLst>
            </p:cNvPr>
            <p:cNvSpPr txBox="1"/>
            <p:nvPr/>
          </p:nvSpPr>
          <p:spPr>
            <a:xfrm>
              <a:off x="355959" y="5239620"/>
              <a:ext cx="3536768" cy="1169551"/>
            </a:xfrm>
            <a:prstGeom prst="rect">
              <a:avLst/>
            </a:prstGeom>
            <a:noFill/>
          </p:spPr>
          <p:txBody>
            <a:bodyPr wrap="square">
              <a:spAutoFit/>
            </a:bodyPr>
            <a:lstStyle/>
            <a:p>
              <a:pPr algn="ctr"/>
              <a:r>
                <a:rPr lang="en-US" sz="1400" dirty="0"/>
                <a:t>As a ﬁduciary, we provide expert oversight and in-depth knowledge, shouldering much of the work and legal responsibility for managing a retirement plan.</a:t>
              </a:r>
            </a:p>
          </p:txBody>
        </p:sp>
        <p:sp>
          <p:nvSpPr>
            <p:cNvPr id="33" name="TextBox 32">
              <a:extLst>
                <a:ext uri="{FF2B5EF4-FFF2-40B4-BE49-F238E27FC236}">
                  <a16:creationId xmlns:a16="http://schemas.microsoft.com/office/drawing/2014/main" id="{D3B6E997-B803-7D0E-2943-A59AA2B62FFE}"/>
                </a:ext>
              </a:extLst>
            </p:cNvPr>
            <p:cNvSpPr txBox="1"/>
            <p:nvPr/>
          </p:nvSpPr>
          <p:spPr>
            <a:xfrm>
              <a:off x="4142355" y="5239620"/>
              <a:ext cx="3992390" cy="954107"/>
            </a:xfrm>
            <a:prstGeom prst="rect">
              <a:avLst/>
            </a:prstGeom>
            <a:noFill/>
          </p:spPr>
          <p:txBody>
            <a:bodyPr wrap="square">
              <a:spAutoFit/>
            </a:bodyPr>
            <a:lstStyle/>
            <a:p>
              <a:pPr algn="ctr"/>
              <a:r>
                <a:rPr lang="en-US" sz="1400" dirty="0"/>
                <a:t>Pentegra is one of an elite group of CEFEX certiﬁed Third Party Administrators, demonstrating a standard of excellence and industry best practices.</a:t>
              </a:r>
            </a:p>
          </p:txBody>
        </p:sp>
        <p:sp>
          <p:nvSpPr>
            <p:cNvPr id="35" name="TextBox 34">
              <a:extLst>
                <a:ext uri="{FF2B5EF4-FFF2-40B4-BE49-F238E27FC236}">
                  <a16:creationId xmlns:a16="http://schemas.microsoft.com/office/drawing/2014/main" id="{68E19BEE-AD01-CC82-34F5-A2DCB29F5A48}"/>
                </a:ext>
              </a:extLst>
            </p:cNvPr>
            <p:cNvSpPr txBox="1"/>
            <p:nvPr/>
          </p:nvSpPr>
          <p:spPr>
            <a:xfrm>
              <a:off x="8577757" y="5239620"/>
              <a:ext cx="3049088" cy="738664"/>
            </a:xfrm>
            <a:prstGeom prst="rect">
              <a:avLst/>
            </a:prstGeom>
            <a:noFill/>
          </p:spPr>
          <p:txBody>
            <a:bodyPr wrap="square">
              <a:spAutoFit/>
            </a:bodyPr>
            <a:lstStyle/>
            <a:p>
              <a:pPr algn="ctr"/>
              <a:r>
                <a:rPr lang="en-US" sz="1400" dirty="0"/>
                <a:t>Clients enjoy the conﬁdence and peace of mind a professional on board provides.</a:t>
              </a:r>
            </a:p>
          </p:txBody>
        </p:sp>
      </p:grpSp>
    </p:spTree>
    <p:extLst>
      <p:ext uri="{BB962C8B-B14F-4D97-AF65-F5344CB8AC3E}">
        <p14:creationId xmlns:p14="http://schemas.microsoft.com/office/powerpoint/2010/main" val="4195093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566738" y="229156"/>
            <a:ext cx="112290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Tx/>
              <a:buNone/>
            </a:pPr>
            <a:r>
              <a:rPr lang="en-US" altLang="en-US" sz="2400" b="1" dirty="0">
                <a:solidFill>
                  <a:srgbClr val="FFFFFF"/>
                </a:solidFill>
              </a:rPr>
              <a:t>A Leading Fiduciary Expert with Partnerships Across the Industry</a:t>
            </a:r>
          </a:p>
        </p:txBody>
      </p:sp>
      <p:sp>
        <p:nvSpPr>
          <p:cNvPr id="5" name="Content Placeholder 2"/>
          <p:cNvSpPr txBox="1">
            <a:spLocks/>
          </p:cNvSpPr>
          <p:nvPr/>
        </p:nvSpPr>
        <p:spPr>
          <a:xfrm>
            <a:off x="566737" y="838200"/>
            <a:ext cx="11229021" cy="173518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4000"/>
              </a:lnSpc>
              <a:spcBef>
                <a:spcPts val="0"/>
              </a:spcBef>
              <a:buFont typeface="Arial" panose="020B0604020202020204" pitchFamily="34" charset="0"/>
              <a:buNone/>
              <a:defRPr/>
            </a:pPr>
            <a:r>
              <a:rPr lang="en-US" sz="1800" dirty="0"/>
              <a:t>Today Pentegra is the partner of choice for ﬁduciary oversight across recordkeepers and advisors nationwide.</a:t>
            </a:r>
          </a:p>
          <a:p>
            <a:pPr marL="0" indent="0">
              <a:lnSpc>
                <a:spcPct val="114000"/>
              </a:lnSpc>
              <a:spcBef>
                <a:spcPts val="0"/>
              </a:spcBef>
              <a:buFont typeface="Arial" panose="020B0604020202020204" pitchFamily="34" charset="0"/>
              <a:buNone/>
              <a:defRPr/>
            </a:pPr>
            <a:endParaRPr lang="en-US" sz="1800" b="1" dirty="0">
              <a:solidFill>
                <a:srgbClr val="2B328D"/>
              </a:solidFill>
            </a:endParaRPr>
          </a:p>
          <a:p>
            <a:pPr marL="0" indent="0">
              <a:lnSpc>
                <a:spcPct val="114000"/>
              </a:lnSpc>
              <a:spcBef>
                <a:spcPts val="0"/>
              </a:spcBef>
              <a:buFont typeface="Arial" panose="020B0604020202020204" pitchFamily="34" charset="0"/>
              <a:buNone/>
              <a:defRPr/>
            </a:pPr>
            <a:r>
              <a:rPr lang="en-US" sz="1800" dirty="0"/>
              <a:t>Pentegra’s ﬁduciary outsourcing services represent powerful tools for </a:t>
            </a:r>
            <a:r>
              <a:rPr lang="en-US" sz="1800" b="1" dirty="0">
                <a:solidFill>
                  <a:srgbClr val="2B328D"/>
                </a:solidFill>
              </a:rPr>
              <a:t>helping employers manage the legal responsibilities and risks that come with the decision to sponsor a retirement plan.</a:t>
            </a:r>
            <a:endParaRPr lang="en-US" sz="1800" dirty="0">
              <a:solidFill>
                <a:prstClr val="black">
                  <a:lumMod val="85000"/>
                  <a:lumOff val="15000"/>
                </a:prstClr>
              </a:solidFill>
            </a:endParaRPr>
          </a:p>
        </p:txBody>
      </p:sp>
      <p:pic>
        <p:nvPicPr>
          <p:cNvPr id="6" name="Picture 5">
            <a:extLst>
              <a:ext uri="{FF2B5EF4-FFF2-40B4-BE49-F238E27FC236}">
                <a16:creationId xmlns:a16="http://schemas.microsoft.com/office/drawing/2014/main" id="{2E3D6194-1C4E-B900-837E-4A50F5144C62}"/>
              </a:ext>
            </a:extLst>
          </p:cNvPr>
          <p:cNvPicPr>
            <a:picLocks noChangeAspect="1"/>
          </p:cNvPicPr>
          <p:nvPr/>
        </p:nvPicPr>
        <p:blipFill>
          <a:blip r:embed="rId2"/>
          <a:stretch>
            <a:fillRect/>
          </a:stretch>
        </p:blipFill>
        <p:spPr>
          <a:xfrm>
            <a:off x="1284514" y="2813095"/>
            <a:ext cx="9622972" cy="3009864"/>
          </a:xfrm>
          <a:prstGeom prst="rect">
            <a:avLst/>
          </a:prstGeom>
        </p:spPr>
      </p:pic>
    </p:spTree>
    <p:extLst>
      <p:ext uri="{BB962C8B-B14F-4D97-AF65-F5344CB8AC3E}">
        <p14:creationId xmlns:p14="http://schemas.microsoft.com/office/powerpoint/2010/main" val="81818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0C0D-EFAF-03AE-3571-2FD00BE88FE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402F84A-BA7B-1861-E6D8-0D88E69856E5}"/>
              </a:ext>
            </a:extLst>
          </p:cNvPr>
          <p:cNvSpPr txBox="1">
            <a:spLocks/>
          </p:cNvSpPr>
          <p:nvPr/>
        </p:nvSpPr>
        <p:spPr bwMode="auto">
          <a:xfrm>
            <a:off x="603250" y="187507"/>
            <a:ext cx="73914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 typeface="Arial" panose="020B0604020202020204" pitchFamily="34" charset="0"/>
              <a:buNone/>
            </a:pPr>
            <a:r>
              <a:rPr lang="en-US" altLang="en-US" sz="2400" b="1" dirty="0">
                <a:solidFill>
                  <a:srgbClr val="FFFFFF"/>
                </a:solidFill>
              </a:rPr>
              <a:t>The Pentegra Consulting Advantage</a:t>
            </a:r>
          </a:p>
        </p:txBody>
      </p:sp>
      <p:cxnSp>
        <p:nvCxnSpPr>
          <p:cNvPr id="20" name="Straight Connector 19">
            <a:extLst>
              <a:ext uri="{FF2B5EF4-FFF2-40B4-BE49-F238E27FC236}">
                <a16:creationId xmlns:a16="http://schemas.microsoft.com/office/drawing/2014/main" id="{24CE714C-1107-3BBC-022B-07C9A96CCE17}"/>
              </a:ext>
            </a:extLst>
          </p:cNvPr>
          <p:cNvCxnSpPr/>
          <p:nvPr/>
        </p:nvCxnSpPr>
        <p:spPr>
          <a:xfrm>
            <a:off x="3775166" y="1807736"/>
            <a:ext cx="0" cy="333903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DDAF0DE2-F109-48EA-8786-EC9809C01147}"/>
              </a:ext>
            </a:extLst>
          </p:cNvPr>
          <p:cNvGrpSpPr/>
          <p:nvPr/>
        </p:nvGrpSpPr>
        <p:grpSpPr>
          <a:xfrm>
            <a:off x="309786" y="1669237"/>
            <a:ext cx="11700747" cy="3791087"/>
            <a:chOff x="309786" y="1669237"/>
            <a:chExt cx="11700747" cy="3791087"/>
          </a:xfrm>
        </p:grpSpPr>
        <p:grpSp>
          <p:nvGrpSpPr>
            <p:cNvPr id="36" name="Group 35">
              <a:extLst>
                <a:ext uri="{FF2B5EF4-FFF2-40B4-BE49-F238E27FC236}">
                  <a16:creationId xmlns:a16="http://schemas.microsoft.com/office/drawing/2014/main" id="{B50DB919-BCB0-EFD3-8691-5CBF2C7A161A}"/>
                </a:ext>
              </a:extLst>
            </p:cNvPr>
            <p:cNvGrpSpPr/>
            <p:nvPr/>
          </p:nvGrpSpPr>
          <p:grpSpPr>
            <a:xfrm>
              <a:off x="309786" y="1669237"/>
              <a:ext cx="11700747" cy="3791087"/>
              <a:chOff x="471431" y="1517592"/>
              <a:chExt cx="11700747" cy="3791087"/>
            </a:xfrm>
          </p:grpSpPr>
          <p:sp>
            <p:nvSpPr>
              <p:cNvPr id="3" name="TextBox 2">
                <a:extLst>
                  <a:ext uri="{FF2B5EF4-FFF2-40B4-BE49-F238E27FC236}">
                    <a16:creationId xmlns:a16="http://schemas.microsoft.com/office/drawing/2014/main" id="{72E70CC2-983D-48CC-F88C-31F62476DD88}"/>
                  </a:ext>
                </a:extLst>
              </p:cNvPr>
              <p:cNvSpPr txBox="1"/>
              <p:nvPr/>
            </p:nvSpPr>
            <p:spPr>
              <a:xfrm>
                <a:off x="614889" y="1517592"/>
                <a:ext cx="2981009" cy="646331"/>
              </a:xfrm>
              <a:prstGeom prst="rect">
                <a:avLst/>
              </a:prstGeom>
              <a:noFill/>
            </p:spPr>
            <p:txBody>
              <a:bodyPr wrap="square">
                <a:spAutoFit/>
              </a:bodyPr>
              <a:lstStyle/>
              <a:p>
                <a:pPr algn="ctr"/>
                <a:r>
                  <a:rPr lang="en-US" b="1" dirty="0">
                    <a:solidFill>
                      <a:srgbClr val="2B328D"/>
                    </a:solidFill>
                  </a:rPr>
                  <a:t>A Focus on Improved</a:t>
                </a:r>
              </a:p>
              <a:p>
                <a:pPr algn="ctr"/>
                <a:r>
                  <a:rPr lang="en-US" b="1" dirty="0">
                    <a:solidFill>
                      <a:srgbClr val="2B328D"/>
                    </a:solidFill>
                  </a:rPr>
                  <a:t> Plan Outcomes</a:t>
                </a:r>
              </a:p>
            </p:txBody>
          </p:sp>
          <p:sp>
            <p:nvSpPr>
              <p:cNvPr id="7" name="TextBox 6">
                <a:extLst>
                  <a:ext uri="{FF2B5EF4-FFF2-40B4-BE49-F238E27FC236}">
                    <a16:creationId xmlns:a16="http://schemas.microsoft.com/office/drawing/2014/main" id="{B66CDC80-30BB-A8A8-CC09-55C1756A09B3}"/>
                  </a:ext>
                </a:extLst>
              </p:cNvPr>
              <p:cNvSpPr txBox="1"/>
              <p:nvPr/>
            </p:nvSpPr>
            <p:spPr>
              <a:xfrm>
                <a:off x="4484641" y="1517592"/>
                <a:ext cx="3222716" cy="646331"/>
              </a:xfrm>
              <a:prstGeom prst="rect">
                <a:avLst/>
              </a:prstGeom>
              <a:noFill/>
            </p:spPr>
            <p:txBody>
              <a:bodyPr wrap="square">
                <a:spAutoFit/>
              </a:bodyPr>
              <a:lstStyle/>
              <a:p>
                <a:pPr algn="ctr"/>
                <a:r>
                  <a:rPr lang="en-US" b="1" dirty="0">
                    <a:solidFill>
                      <a:srgbClr val="2B328D"/>
                    </a:solidFill>
                  </a:rPr>
                  <a:t>The Bench Strength of a Highly Credentialed Team</a:t>
                </a:r>
              </a:p>
            </p:txBody>
          </p:sp>
          <p:sp>
            <p:nvSpPr>
              <p:cNvPr id="8" name="TextBox 7">
                <a:extLst>
                  <a:ext uri="{FF2B5EF4-FFF2-40B4-BE49-F238E27FC236}">
                    <a16:creationId xmlns:a16="http://schemas.microsoft.com/office/drawing/2014/main" id="{5A1C7854-892D-CDBC-3FAD-B3E8A29FC710}"/>
                  </a:ext>
                </a:extLst>
              </p:cNvPr>
              <p:cNvSpPr txBox="1"/>
              <p:nvPr/>
            </p:nvSpPr>
            <p:spPr>
              <a:xfrm>
                <a:off x="8301218" y="1626179"/>
                <a:ext cx="3870960" cy="369332"/>
              </a:xfrm>
              <a:prstGeom prst="rect">
                <a:avLst/>
              </a:prstGeom>
              <a:noFill/>
            </p:spPr>
            <p:txBody>
              <a:bodyPr wrap="square">
                <a:spAutoFit/>
              </a:bodyPr>
              <a:lstStyle/>
              <a:p>
                <a:pPr algn="ctr"/>
                <a:r>
                  <a:rPr lang="en-US" b="1" dirty="0">
                    <a:solidFill>
                      <a:srgbClr val="2B328D"/>
                    </a:solidFill>
                  </a:rPr>
                  <a:t>We’ll Fix What Others Fear</a:t>
                </a:r>
              </a:p>
            </p:txBody>
          </p:sp>
          <p:sp>
            <p:nvSpPr>
              <p:cNvPr id="25" name="TextBox 24">
                <a:extLst>
                  <a:ext uri="{FF2B5EF4-FFF2-40B4-BE49-F238E27FC236}">
                    <a16:creationId xmlns:a16="http://schemas.microsoft.com/office/drawing/2014/main" id="{B38D20EF-922C-AB1A-55B0-1DA36FAE0BBD}"/>
                  </a:ext>
                </a:extLst>
              </p:cNvPr>
              <p:cNvSpPr txBox="1"/>
              <p:nvPr/>
            </p:nvSpPr>
            <p:spPr>
              <a:xfrm>
                <a:off x="471431" y="3277355"/>
                <a:ext cx="3267929" cy="1815882"/>
              </a:xfrm>
              <a:prstGeom prst="rect">
                <a:avLst/>
              </a:prstGeom>
              <a:noFill/>
            </p:spPr>
            <p:txBody>
              <a:bodyPr wrap="square">
                <a:spAutoFit/>
              </a:bodyPr>
              <a:lstStyle/>
              <a:p>
                <a:pPr algn="ctr"/>
                <a:r>
                  <a:rPr lang="en-US" sz="1400" dirty="0"/>
                  <a:t>Pentegra oﬀers a comprehensive</a:t>
                </a:r>
              </a:p>
              <a:p>
                <a:pPr algn="ctr"/>
                <a:r>
                  <a:rPr lang="en-US" sz="1400" dirty="0"/>
                  <a:t>array of consulting services for every type of retirement plan. With a national footprint, clients and advisors partner with us to provide better retirement plans that run with less risk, more efficiency and improved outcomes.</a:t>
                </a:r>
              </a:p>
            </p:txBody>
          </p:sp>
          <p:sp>
            <p:nvSpPr>
              <p:cNvPr id="27" name="TextBox 26">
                <a:extLst>
                  <a:ext uri="{FF2B5EF4-FFF2-40B4-BE49-F238E27FC236}">
                    <a16:creationId xmlns:a16="http://schemas.microsoft.com/office/drawing/2014/main" id="{9D30BCE3-50C3-4385-8D0A-29DE1C26D093}"/>
                  </a:ext>
                </a:extLst>
              </p:cNvPr>
              <p:cNvSpPr txBox="1"/>
              <p:nvPr/>
            </p:nvSpPr>
            <p:spPr>
              <a:xfrm>
                <a:off x="4107876" y="3277354"/>
                <a:ext cx="3976247" cy="2031325"/>
              </a:xfrm>
              <a:prstGeom prst="rect">
                <a:avLst/>
              </a:prstGeom>
              <a:noFill/>
            </p:spPr>
            <p:txBody>
              <a:bodyPr wrap="square">
                <a:spAutoFit/>
              </a:bodyPr>
              <a:lstStyle/>
              <a:p>
                <a:pPr algn="ctr"/>
                <a:r>
                  <a:rPr lang="en-US" sz="1400" dirty="0"/>
                  <a:t>We offer clients the bench strength of a tenured and professionally credentialed team. Our expert ERISA attorneys, ASPPA-certiﬁed consultants, actuaries, ﬁduciary and compliance specialists serve thousands of complex retirement plans nationwide and deliver among the highest level of expertise and technical support in the industry.</a:t>
                </a:r>
              </a:p>
            </p:txBody>
          </p:sp>
          <p:sp>
            <p:nvSpPr>
              <p:cNvPr id="29" name="TextBox 28">
                <a:extLst>
                  <a:ext uri="{FF2B5EF4-FFF2-40B4-BE49-F238E27FC236}">
                    <a16:creationId xmlns:a16="http://schemas.microsoft.com/office/drawing/2014/main" id="{4DAC441B-69C8-BF46-6FF6-588D1C15AC73}"/>
                  </a:ext>
                </a:extLst>
              </p:cNvPr>
              <p:cNvSpPr txBox="1"/>
              <p:nvPr/>
            </p:nvSpPr>
            <p:spPr>
              <a:xfrm>
                <a:off x="8429538" y="3277354"/>
                <a:ext cx="3614321" cy="2031325"/>
              </a:xfrm>
              <a:prstGeom prst="rect">
                <a:avLst/>
              </a:prstGeom>
              <a:noFill/>
            </p:spPr>
            <p:txBody>
              <a:bodyPr wrap="square">
                <a:spAutoFit/>
              </a:bodyPr>
              <a:lstStyle/>
              <a:p>
                <a:pPr algn="ctr"/>
                <a:r>
                  <a:rPr lang="en-US" sz="1400" dirty="0"/>
                  <a:t>With our extensive experience as a ﬁduciary, we often identify issues with prior plan administration that need to be corrected for plans to remain compliant. We are skilled at ﬁnding plan issues before they become problems—collectively having saved clients hundreds of thousands of dollars in ﬁnes and penalties.</a:t>
                </a:r>
              </a:p>
            </p:txBody>
          </p:sp>
        </p:grpSp>
        <p:pic>
          <p:nvPicPr>
            <p:cNvPr id="4" name="Picture 3">
              <a:extLst>
                <a:ext uri="{FF2B5EF4-FFF2-40B4-BE49-F238E27FC236}">
                  <a16:creationId xmlns:a16="http://schemas.microsoft.com/office/drawing/2014/main" id="{D68DC756-8CBC-A57C-69C6-25EFBC606858}"/>
                </a:ext>
              </a:extLst>
            </p:cNvPr>
            <p:cNvPicPr>
              <a:picLocks noChangeAspect="1"/>
            </p:cNvPicPr>
            <p:nvPr/>
          </p:nvPicPr>
          <p:blipFill>
            <a:blip r:embed="rId2"/>
            <a:stretch>
              <a:fillRect/>
            </a:stretch>
          </p:blipFill>
          <p:spPr>
            <a:xfrm>
              <a:off x="1586562" y="2441888"/>
              <a:ext cx="714375" cy="847725"/>
            </a:xfrm>
            <a:prstGeom prst="rect">
              <a:avLst/>
            </a:prstGeom>
          </p:spPr>
        </p:pic>
        <p:pic>
          <p:nvPicPr>
            <p:cNvPr id="12" name="Picture 11">
              <a:extLst>
                <a:ext uri="{FF2B5EF4-FFF2-40B4-BE49-F238E27FC236}">
                  <a16:creationId xmlns:a16="http://schemas.microsoft.com/office/drawing/2014/main" id="{A0DBBD45-2E12-0664-B0A9-1910438B4D09}"/>
                </a:ext>
              </a:extLst>
            </p:cNvPr>
            <p:cNvPicPr>
              <a:picLocks noChangeAspect="1"/>
            </p:cNvPicPr>
            <p:nvPr/>
          </p:nvPicPr>
          <p:blipFill>
            <a:blip r:embed="rId3"/>
            <a:stretch>
              <a:fillRect/>
            </a:stretch>
          </p:blipFill>
          <p:spPr>
            <a:xfrm>
              <a:off x="5448579" y="2432362"/>
              <a:ext cx="971550" cy="866775"/>
            </a:xfrm>
            <a:prstGeom prst="rect">
              <a:avLst/>
            </a:prstGeom>
          </p:spPr>
        </p:pic>
        <p:pic>
          <p:nvPicPr>
            <p:cNvPr id="16" name="Picture 15">
              <a:extLst>
                <a:ext uri="{FF2B5EF4-FFF2-40B4-BE49-F238E27FC236}">
                  <a16:creationId xmlns:a16="http://schemas.microsoft.com/office/drawing/2014/main" id="{491449E5-11E2-9170-BE18-0CC973FE60BD}"/>
                </a:ext>
              </a:extLst>
            </p:cNvPr>
            <p:cNvPicPr>
              <a:picLocks noChangeAspect="1"/>
            </p:cNvPicPr>
            <p:nvPr/>
          </p:nvPicPr>
          <p:blipFill>
            <a:blip r:embed="rId4"/>
            <a:stretch>
              <a:fillRect/>
            </a:stretch>
          </p:blipFill>
          <p:spPr>
            <a:xfrm>
              <a:off x="9587903" y="2408549"/>
              <a:ext cx="942975" cy="914400"/>
            </a:xfrm>
            <a:prstGeom prst="rect">
              <a:avLst/>
            </a:prstGeom>
          </p:spPr>
        </p:pic>
        <p:cxnSp>
          <p:nvCxnSpPr>
            <p:cNvPr id="22" name="Straight Connector 21">
              <a:extLst>
                <a:ext uri="{FF2B5EF4-FFF2-40B4-BE49-F238E27FC236}">
                  <a16:creationId xmlns:a16="http://schemas.microsoft.com/office/drawing/2014/main" id="{3D363C84-AF7A-206C-C2BD-59CD53CB41B8}"/>
                </a:ext>
              </a:extLst>
            </p:cNvPr>
            <p:cNvCxnSpPr/>
            <p:nvPr/>
          </p:nvCxnSpPr>
          <p:spPr>
            <a:xfrm>
              <a:off x="8111403" y="1807736"/>
              <a:ext cx="0" cy="333903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6161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3C29-7AE5-5DA1-0C48-B9FBE58EE57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632D373-6DD5-71AD-C314-E7A49525E6BB}"/>
              </a:ext>
            </a:extLst>
          </p:cNvPr>
          <p:cNvSpPr txBox="1">
            <a:spLocks/>
          </p:cNvSpPr>
          <p:nvPr/>
        </p:nvSpPr>
        <p:spPr bwMode="auto">
          <a:xfrm>
            <a:off x="603250" y="187507"/>
            <a:ext cx="73914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 typeface="Arial" panose="020B0604020202020204" pitchFamily="34" charset="0"/>
              <a:buNone/>
            </a:pPr>
            <a:r>
              <a:rPr lang="en-US" altLang="en-US" sz="2400" b="1" dirty="0">
                <a:solidFill>
                  <a:srgbClr val="FFFFFF"/>
                </a:solidFill>
              </a:rPr>
              <a:t>The Pentegra Consulting Advantage</a:t>
            </a:r>
          </a:p>
        </p:txBody>
      </p:sp>
      <p:cxnSp>
        <p:nvCxnSpPr>
          <p:cNvPr id="20" name="Straight Connector 19">
            <a:extLst>
              <a:ext uri="{FF2B5EF4-FFF2-40B4-BE49-F238E27FC236}">
                <a16:creationId xmlns:a16="http://schemas.microsoft.com/office/drawing/2014/main" id="{57539B8C-B379-F66D-70F5-B4AB7204C87F}"/>
              </a:ext>
            </a:extLst>
          </p:cNvPr>
          <p:cNvCxnSpPr/>
          <p:nvPr/>
        </p:nvCxnSpPr>
        <p:spPr>
          <a:xfrm>
            <a:off x="3775166" y="1807736"/>
            <a:ext cx="0" cy="333903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15D83BC9-6BDF-7C78-BE90-E9A26F584843}"/>
              </a:ext>
            </a:extLst>
          </p:cNvPr>
          <p:cNvGrpSpPr/>
          <p:nvPr/>
        </p:nvGrpSpPr>
        <p:grpSpPr>
          <a:xfrm>
            <a:off x="287389" y="1711234"/>
            <a:ext cx="11801521" cy="3791088"/>
            <a:chOff x="209012" y="1669237"/>
            <a:chExt cx="11801521" cy="3791088"/>
          </a:xfrm>
        </p:grpSpPr>
        <p:grpSp>
          <p:nvGrpSpPr>
            <p:cNvPr id="36" name="Group 35">
              <a:extLst>
                <a:ext uri="{FF2B5EF4-FFF2-40B4-BE49-F238E27FC236}">
                  <a16:creationId xmlns:a16="http://schemas.microsoft.com/office/drawing/2014/main" id="{86C8A5E4-075B-CF78-559F-8A5F723F3220}"/>
                </a:ext>
              </a:extLst>
            </p:cNvPr>
            <p:cNvGrpSpPr/>
            <p:nvPr/>
          </p:nvGrpSpPr>
          <p:grpSpPr>
            <a:xfrm>
              <a:off x="209012" y="1669237"/>
              <a:ext cx="11801521" cy="3791088"/>
              <a:chOff x="370657" y="1517592"/>
              <a:chExt cx="11801521" cy="3791088"/>
            </a:xfrm>
          </p:grpSpPr>
          <p:sp>
            <p:nvSpPr>
              <p:cNvPr id="3" name="TextBox 2">
                <a:extLst>
                  <a:ext uri="{FF2B5EF4-FFF2-40B4-BE49-F238E27FC236}">
                    <a16:creationId xmlns:a16="http://schemas.microsoft.com/office/drawing/2014/main" id="{BA801F26-791B-07F5-F46A-FE2AD335DD34}"/>
                  </a:ext>
                </a:extLst>
              </p:cNvPr>
              <p:cNvSpPr txBox="1"/>
              <p:nvPr/>
            </p:nvSpPr>
            <p:spPr>
              <a:xfrm>
                <a:off x="614889" y="1517592"/>
                <a:ext cx="2981009" cy="646331"/>
              </a:xfrm>
              <a:prstGeom prst="rect">
                <a:avLst/>
              </a:prstGeom>
              <a:noFill/>
            </p:spPr>
            <p:txBody>
              <a:bodyPr wrap="square">
                <a:spAutoFit/>
              </a:bodyPr>
              <a:lstStyle/>
              <a:p>
                <a:pPr algn="ctr"/>
                <a:r>
                  <a:rPr lang="en-US" b="1" dirty="0">
                    <a:solidFill>
                      <a:srgbClr val="2B328D"/>
                    </a:solidFill>
                  </a:rPr>
                  <a:t>A Strategic Approach to</a:t>
                </a:r>
              </a:p>
              <a:p>
                <a:pPr algn="ctr"/>
                <a:r>
                  <a:rPr lang="en-US" b="1" dirty="0">
                    <a:solidFill>
                      <a:srgbClr val="2B328D"/>
                    </a:solidFill>
                  </a:rPr>
                  <a:t> Plan Design</a:t>
                </a:r>
              </a:p>
            </p:txBody>
          </p:sp>
          <p:sp>
            <p:nvSpPr>
              <p:cNvPr id="7" name="TextBox 6">
                <a:extLst>
                  <a:ext uri="{FF2B5EF4-FFF2-40B4-BE49-F238E27FC236}">
                    <a16:creationId xmlns:a16="http://schemas.microsoft.com/office/drawing/2014/main" id="{2F10F6E1-9CB6-D18A-0B4D-CD21395EE3F6}"/>
                  </a:ext>
                </a:extLst>
              </p:cNvPr>
              <p:cNvSpPr txBox="1"/>
              <p:nvPr/>
            </p:nvSpPr>
            <p:spPr>
              <a:xfrm>
                <a:off x="4424926" y="1517592"/>
                <a:ext cx="3331838" cy="646331"/>
              </a:xfrm>
              <a:prstGeom prst="rect">
                <a:avLst/>
              </a:prstGeom>
              <a:noFill/>
            </p:spPr>
            <p:txBody>
              <a:bodyPr wrap="square">
                <a:spAutoFit/>
              </a:bodyPr>
              <a:lstStyle/>
              <a:p>
                <a:pPr algn="ctr"/>
                <a:r>
                  <a:rPr lang="en-US" b="1" dirty="0">
                    <a:solidFill>
                      <a:srgbClr val="2B328D"/>
                    </a:solidFill>
                  </a:rPr>
                  <a:t>We’re Comfortable Working</a:t>
                </a:r>
              </a:p>
              <a:p>
                <a:pPr algn="ctr"/>
                <a:r>
                  <a:rPr lang="en-US" b="1" dirty="0">
                    <a:solidFill>
                      <a:srgbClr val="2B328D"/>
                    </a:solidFill>
                  </a:rPr>
                  <a:t> Outside the Box</a:t>
                </a:r>
              </a:p>
            </p:txBody>
          </p:sp>
          <p:sp>
            <p:nvSpPr>
              <p:cNvPr id="8" name="TextBox 7">
                <a:extLst>
                  <a:ext uri="{FF2B5EF4-FFF2-40B4-BE49-F238E27FC236}">
                    <a16:creationId xmlns:a16="http://schemas.microsoft.com/office/drawing/2014/main" id="{90845373-D6D0-1EC5-E509-D94A85B4FC62}"/>
                  </a:ext>
                </a:extLst>
              </p:cNvPr>
              <p:cNvSpPr txBox="1"/>
              <p:nvPr/>
            </p:nvSpPr>
            <p:spPr>
              <a:xfrm>
                <a:off x="8301218" y="1649881"/>
                <a:ext cx="3870960" cy="369332"/>
              </a:xfrm>
              <a:prstGeom prst="rect">
                <a:avLst/>
              </a:prstGeom>
              <a:noFill/>
            </p:spPr>
            <p:txBody>
              <a:bodyPr wrap="square">
                <a:spAutoFit/>
              </a:bodyPr>
              <a:lstStyle/>
              <a:p>
                <a:pPr algn="ctr"/>
                <a:r>
                  <a:rPr lang="en-US" b="1" dirty="0">
                    <a:solidFill>
                      <a:srgbClr val="2B328D"/>
                    </a:solidFill>
                  </a:rPr>
                  <a:t>CEFEX Certiﬁed</a:t>
                </a:r>
              </a:p>
            </p:txBody>
          </p:sp>
          <p:sp>
            <p:nvSpPr>
              <p:cNvPr id="25" name="TextBox 24">
                <a:extLst>
                  <a:ext uri="{FF2B5EF4-FFF2-40B4-BE49-F238E27FC236}">
                    <a16:creationId xmlns:a16="http://schemas.microsoft.com/office/drawing/2014/main" id="{62FE9A8D-92AA-8C1D-DEFE-052EE0CADCB1}"/>
                  </a:ext>
                </a:extLst>
              </p:cNvPr>
              <p:cNvSpPr txBox="1"/>
              <p:nvPr/>
            </p:nvSpPr>
            <p:spPr>
              <a:xfrm>
                <a:off x="370657" y="3277355"/>
                <a:ext cx="3368704" cy="2031325"/>
              </a:xfrm>
              <a:prstGeom prst="rect">
                <a:avLst/>
              </a:prstGeom>
              <a:noFill/>
            </p:spPr>
            <p:txBody>
              <a:bodyPr wrap="square">
                <a:spAutoFit/>
              </a:bodyPr>
              <a:lstStyle/>
              <a:p>
                <a:pPr algn="ctr"/>
                <a:r>
                  <a:rPr lang="en-US" sz="1400" dirty="0"/>
                  <a:t>We oﬀer a consultative and strategic approach to plan design, taking into consideration peer analysis and competitive considerations to create a plan designed to maximize deferral opportunities, achieve beneﬁt and cost objectives and improved plan and participant outcomes.</a:t>
                </a:r>
              </a:p>
            </p:txBody>
          </p:sp>
          <p:sp>
            <p:nvSpPr>
              <p:cNvPr id="27" name="TextBox 26">
                <a:extLst>
                  <a:ext uri="{FF2B5EF4-FFF2-40B4-BE49-F238E27FC236}">
                    <a16:creationId xmlns:a16="http://schemas.microsoft.com/office/drawing/2014/main" id="{ACC25906-215D-9E7F-DED6-863FCF97D49E}"/>
                  </a:ext>
                </a:extLst>
              </p:cNvPr>
              <p:cNvSpPr txBox="1"/>
              <p:nvPr/>
            </p:nvSpPr>
            <p:spPr>
              <a:xfrm>
                <a:off x="4116806" y="3341623"/>
                <a:ext cx="3976247" cy="738664"/>
              </a:xfrm>
              <a:prstGeom prst="rect">
                <a:avLst/>
              </a:prstGeom>
              <a:noFill/>
            </p:spPr>
            <p:txBody>
              <a:bodyPr wrap="square">
                <a:spAutoFit/>
              </a:bodyPr>
              <a:lstStyle/>
              <a:p>
                <a:pPr algn="ctr"/>
                <a:r>
                  <a:rPr lang="en-US" sz="1400" dirty="0"/>
                  <a:t>We are  agile when it comes to out-of-the-box features and practiced in plans that many aren’t willing to handle.</a:t>
                </a:r>
              </a:p>
            </p:txBody>
          </p:sp>
          <p:sp>
            <p:nvSpPr>
              <p:cNvPr id="29" name="TextBox 28">
                <a:extLst>
                  <a:ext uri="{FF2B5EF4-FFF2-40B4-BE49-F238E27FC236}">
                    <a16:creationId xmlns:a16="http://schemas.microsoft.com/office/drawing/2014/main" id="{1851FDF2-1E5A-456E-1B9F-360D5437815D}"/>
                  </a:ext>
                </a:extLst>
              </p:cNvPr>
              <p:cNvSpPr txBox="1"/>
              <p:nvPr/>
            </p:nvSpPr>
            <p:spPr>
              <a:xfrm>
                <a:off x="8429538" y="3277354"/>
                <a:ext cx="3614321" cy="1169551"/>
              </a:xfrm>
              <a:prstGeom prst="rect">
                <a:avLst/>
              </a:prstGeom>
              <a:noFill/>
            </p:spPr>
            <p:txBody>
              <a:bodyPr wrap="square">
                <a:spAutoFit/>
              </a:bodyPr>
              <a:lstStyle/>
              <a:p>
                <a:pPr algn="ctr"/>
                <a:r>
                  <a:rPr lang="en-US" sz="1400" dirty="0"/>
                  <a:t>Pentegra is a Centre for Fiduciary Excellence (CEFEX) Certiﬁed Administrator, demonstrating our commitment to a standard of excellence and industry best practices.</a:t>
                </a:r>
              </a:p>
            </p:txBody>
          </p:sp>
        </p:grpSp>
        <p:cxnSp>
          <p:nvCxnSpPr>
            <p:cNvPr id="22" name="Straight Connector 21">
              <a:extLst>
                <a:ext uri="{FF2B5EF4-FFF2-40B4-BE49-F238E27FC236}">
                  <a16:creationId xmlns:a16="http://schemas.microsoft.com/office/drawing/2014/main" id="{38F0D859-8288-A635-B334-9660DE72DEF6}"/>
                </a:ext>
              </a:extLst>
            </p:cNvPr>
            <p:cNvCxnSpPr/>
            <p:nvPr/>
          </p:nvCxnSpPr>
          <p:spPr>
            <a:xfrm>
              <a:off x="8111403" y="1807736"/>
              <a:ext cx="0" cy="333903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764D4803-003D-4759-4FDA-0CC502387287}"/>
              </a:ext>
            </a:extLst>
          </p:cNvPr>
          <p:cNvPicPr>
            <a:picLocks noChangeAspect="1"/>
          </p:cNvPicPr>
          <p:nvPr/>
        </p:nvPicPr>
        <p:blipFill>
          <a:blip r:embed="rId2"/>
          <a:stretch>
            <a:fillRect/>
          </a:stretch>
        </p:blipFill>
        <p:spPr>
          <a:xfrm>
            <a:off x="1486492" y="2445275"/>
            <a:ext cx="962025" cy="857250"/>
          </a:xfrm>
          <a:prstGeom prst="rect">
            <a:avLst/>
          </a:prstGeom>
        </p:spPr>
      </p:pic>
      <p:pic>
        <p:nvPicPr>
          <p:cNvPr id="10" name="Picture 9">
            <a:extLst>
              <a:ext uri="{FF2B5EF4-FFF2-40B4-BE49-F238E27FC236}">
                <a16:creationId xmlns:a16="http://schemas.microsoft.com/office/drawing/2014/main" id="{C772982F-9DFA-0285-2164-87CD761291D1}"/>
              </a:ext>
            </a:extLst>
          </p:cNvPr>
          <p:cNvPicPr>
            <a:picLocks noChangeAspect="1"/>
          </p:cNvPicPr>
          <p:nvPr/>
        </p:nvPicPr>
        <p:blipFill>
          <a:blip r:embed="rId3"/>
          <a:stretch>
            <a:fillRect/>
          </a:stretch>
        </p:blipFill>
        <p:spPr>
          <a:xfrm>
            <a:off x="5564632" y="2393947"/>
            <a:ext cx="835683" cy="959906"/>
          </a:xfrm>
          <a:prstGeom prst="rect">
            <a:avLst/>
          </a:prstGeom>
        </p:spPr>
      </p:pic>
      <p:pic>
        <p:nvPicPr>
          <p:cNvPr id="13" name="Picture 12">
            <a:extLst>
              <a:ext uri="{FF2B5EF4-FFF2-40B4-BE49-F238E27FC236}">
                <a16:creationId xmlns:a16="http://schemas.microsoft.com/office/drawing/2014/main" id="{5C56BBD6-CD4F-CC49-BB7B-E3F510B1D21C}"/>
              </a:ext>
            </a:extLst>
          </p:cNvPr>
          <p:cNvPicPr>
            <a:picLocks noChangeAspect="1"/>
          </p:cNvPicPr>
          <p:nvPr/>
        </p:nvPicPr>
        <p:blipFill>
          <a:blip r:embed="rId4"/>
          <a:stretch>
            <a:fillRect/>
          </a:stretch>
        </p:blipFill>
        <p:spPr>
          <a:xfrm>
            <a:off x="9215217" y="2454800"/>
            <a:ext cx="1876425" cy="838200"/>
          </a:xfrm>
          <a:prstGeom prst="rect">
            <a:avLst/>
          </a:prstGeom>
        </p:spPr>
      </p:pic>
    </p:spTree>
    <p:extLst>
      <p:ext uri="{BB962C8B-B14F-4D97-AF65-F5344CB8AC3E}">
        <p14:creationId xmlns:p14="http://schemas.microsoft.com/office/powerpoint/2010/main" val="3248716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lnSpc>
                <a:spcPct val="90000"/>
              </a:lnSpc>
              <a:spcBef>
                <a:spcPct val="0"/>
              </a:spcBef>
              <a:buFontTx/>
              <a:buNone/>
            </a:pPr>
            <a:r>
              <a:rPr lang="en-US" altLang="en-US" sz="2400" b="1" dirty="0">
                <a:solidFill>
                  <a:srgbClr val="FFFFFF"/>
                </a:solidFill>
              </a:rPr>
              <a:t>We Fix What Others Fear</a:t>
            </a:r>
          </a:p>
        </p:txBody>
      </p:sp>
      <p:sp>
        <p:nvSpPr>
          <p:cNvPr id="20" name="Rectangle 19">
            <a:extLst>
              <a:ext uri="{FF2B5EF4-FFF2-40B4-BE49-F238E27FC236}">
                <a16:creationId xmlns:a16="http://schemas.microsoft.com/office/drawing/2014/main" id="{FC6BE2E9-B1A5-219A-F7CD-0F39888EE8C8}"/>
              </a:ext>
            </a:extLst>
          </p:cNvPr>
          <p:cNvSpPr/>
          <p:nvPr/>
        </p:nvSpPr>
        <p:spPr>
          <a:xfrm>
            <a:off x="8794376" y="5979102"/>
            <a:ext cx="3213848" cy="650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AD77D46-489E-C215-3E74-DBF2BCC7660E}"/>
              </a:ext>
            </a:extLst>
          </p:cNvPr>
          <p:cNvSpPr txBox="1"/>
          <p:nvPr/>
        </p:nvSpPr>
        <p:spPr>
          <a:xfrm>
            <a:off x="381000" y="809284"/>
            <a:ext cx="10748554" cy="923330"/>
          </a:xfrm>
          <a:prstGeom prst="rect">
            <a:avLst/>
          </a:prstGeom>
          <a:noFill/>
        </p:spPr>
        <p:txBody>
          <a:bodyPr wrap="square">
            <a:spAutoFit/>
          </a:bodyPr>
          <a:lstStyle/>
          <a:p>
            <a:r>
              <a:rPr lang="en-US" dirty="0"/>
              <a:t>As a ﬁduciary, we hold ourselves and the work we do to the highest standard.  As part of our process, we regularly review plans and often identify issues with prior plan administration that need to be corrected for plans to remain compliant.</a:t>
            </a:r>
          </a:p>
        </p:txBody>
      </p:sp>
      <p:pic>
        <p:nvPicPr>
          <p:cNvPr id="10" name="Picture 9">
            <a:extLst>
              <a:ext uri="{FF2B5EF4-FFF2-40B4-BE49-F238E27FC236}">
                <a16:creationId xmlns:a16="http://schemas.microsoft.com/office/drawing/2014/main" id="{B19E0282-9C4F-2079-05A8-7FAAD6A7604C}"/>
              </a:ext>
            </a:extLst>
          </p:cNvPr>
          <p:cNvPicPr>
            <a:picLocks noChangeAspect="1"/>
          </p:cNvPicPr>
          <p:nvPr/>
        </p:nvPicPr>
        <p:blipFill>
          <a:blip r:embed="rId2"/>
          <a:srcRect b="4571"/>
          <a:stretch/>
        </p:blipFill>
        <p:spPr>
          <a:xfrm>
            <a:off x="1172495" y="1959429"/>
            <a:ext cx="9847010" cy="4567918"/>
          </a:xfrm>
          <a:prstGeom prst="rect">
            <a:avLst/>
          </a:prstGeom>
        </p:spPr>
      </p:pic>
    </p:spTree>
    <p:extLst>
      <p:ext uri="{BB962C8B-B14F-4D97-AF65-F5344CB8AC3E}">
        <p14:creationId xmlns:p14="http://schemas.microsoft.com/office/powerpoint/2010/main" val="1756279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8960B-0BF2-C855-39A1-955051E72B2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75EAF28-DD3C-89E9-AFD0-34A18543520C}"/>
              </a:ext>
            </a:extLst>
          </p:cNvPr>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lnSpc>
                <a:spcPct val="90000"/>
              </a:lnSpc>
              <a:spcBef>
                <a:spcPct val="0"/>
              </a:spcBef>
              <a:buFontTx/>
              <a:buNone/>
            </a:pPr>
            <a:r>
              <a:rPr lang="en-US" altLang="en-US" sz="2400" b="1" dirty="0">
                <a:solidFill>
                  <a:srgbClr val="FFFFFF"/>
                </a:solidFill>
              </a:rPr>
              <a:t>Deep Retirement Plan, Fiduciary and ERISA Expertise</a:t>
            </a:r>
          </a:p>
        </p:txBody>
      </p:sp>
      <p:sp>
        <p:nvSpPr>
          <p:cNvPr id="20" name="Rectangle 19">
            <a:extLst>
              <a:ext uri="{FF2B5EF4-FFF2-40B4-BE49-F238E27FC236}">
                <a16:creationId xmlns:a16="http://schemas.microsoft.com/office/drawing/2014/main" id="{87F30194-D903-A834-A1CD-9D30A5360750}"/>
              </a:ext>
            </a:extLst>
          </p:cNvPr>
          <p:cNvSpPr/>
          <p:nvPr/>
        </p:nvSpPr>
        <p:spPr>
          <a:xfrm>
            <a:off x="8794376" y="5979102"/>
            <a:ext cx="3213848" cy="650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F3E1D46-960D-29E0-2C61-11CFBC8DF15C}"/>
              </a:ext>
            </a:extLst>
          </p:cNvPr>
          <p:cNvSpPr txBox="1"/>
          <p:nvPr/>
        </p:nvSpPr>
        <p:spPr>
          <a:xfrm>
            <a:off x="381000" y="809284"/>
            <a:ext cx="10748554" cy="646331"/>
          </a:xfrm>
          <a:prstGeom prst="rect">
            <a:avLst/>
          </a:prstGeom>
          <a:noFill/>
        </p:spPr>
        <p:txBody>
          <a:bodyPr wrap="square">
            <a:spAutoFit/>
          </a:bodyPr>
          <a:lstStyle/>
          <a:p>
            <a:r>
              <a:rPr lang="en-US" dirty="0"/>
              <a:t>With more than 300 associates, we offer comprehensive expertise across all plan types and complex plan designs.</a:t>
            </a:r>
          </a:p>
        </p:txBody>
      </p:sp>
      <p:pic>
        <p:nvPicPr>
          <p:cNvPr id="5" name="Picture 4">
            <a:extLst>
              <a:ext uri="{FF2B5EF4-FFF2-40B4-BE49-F238E27FC236}">
                <a16:creationId xmlns:a16="http://schemas.microsoft.com/office/drawing/2014/main" id="{32B56945-9084-5C26-7B1A-029421C05E0D}"/>
              </a:ext>
            </a:extLst>
          </p:cNvPr>
          <p:cNvPicPr>
            <a:picLocks noChangeAspect="1"/>
          </p:cNvPicPr>
          <p:nvPr/>
        </p:nvPicPr>
        <p:blipFill>
          <a:blip r:embed="rId2"/>
          <a:stretch>
            <a:fillRect/>
          </a:stretch>
        </p:blipFill>
        <p:spPr>
          <a:xfrm>
            <a:off x="401999" y="2333737"/>
            <a:ext cx="11388002" cy="2875550"/>
          </a:xfrm>
          <a:prstGeom prst="rect">
            <a:avLst/>
          </a:prstGeom>
        </p:spPr>
      </p:pic>
    </p:spTree>
    <p:extLst>
      <p:ext uri="{BB962C8B-B14F-4D97-AF65-F5344CB8AC3E}">
        <p14:creationId xmlns:p14="http://schemas.microsoft.com/office/powerpoint/2010/main" val="3897606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95A81-9CA3-7F63-A9BB-2B2EB652AD7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83B6B2C-2EB8-84D5-26C5-6DBB4AEF511D}"/>
              </a:ext>
            </a:extLst>
          </p:cNvPr>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lnSpc>
                <a:spcPct val="90000"/>
              </a:lnSpc>
              <a:spcBef>
                <a:spcPct val="0"/>
              </a:spcBef>
              <a:buFontTx/>
              <a:buNone/>
            </a:pPr>
            <a:r>
              <a:rPr lang="en-US" altLang="en-US" sz="2400" b="1" dirty="0">
                <a:solidFill>
                  <a:srgbClr val="FFFFFF"/>
                </a:solidFill>
              </a:rPr>
              <a:t>Plan Correction Services</a:t>
            </a:r>
          </a:p>
        </p:txBody>
      </p:sp>
      <p:sp>
        <p:nvSpPr>
          <p:cNvPr id="20" name="Rectangle 19">
            <a:extLst>
              <a:ext uri="{FF2B5EF4-FFF2-40B4-BE49-F238E27FC236}">
                <a16:creationId xmlns:a16="http://schemas.microsoft.com/office/drawing/2014/main" id="{ED9CA3F7-41BF-43A3-8ED6-A18EDE2431D2}"/>
              </a:ext>
            </a:extLst>
          </p:cNvPr>
          <p:cNvSpPr/>
          <p:nvPr/>
        </p:nvSpPr>
        <p:spPr>
          <a:xfrm>
            <a:off x="8794376" y="5979102"/>
            <a:ext cx="3213848" cy="650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EF16FF0-6365-A6CC-FDC9-7E2A37921CEC}"/>
              </a:ext>
            </a:extLst>
          </p:cNvPr>
          <p:cNvPicPr>
            <a:picLocks noChangeAspect="1"/>
          </p:cNvPicPr>
          <p:nvPr/>
        </p:nvPicPr>
        <p:blipFill>
          <a:blip r:embed="rId2"/>
          <a:stretch>
            <a:fillRect/>
          </a:stretch>
        </p:blipFill>
        <p:spPr>
          <a:xfrm>
            <a:off x="381000" y="878885"/>
            <a:ext cx="11009811" cy="387180"/>
          </a:xfrm>
          <a:prstGeom prst="rect">
            <a:avLst/>
          </a:prstGeom>
        </p:spPr>
      </p:pic>
      <p:sp>
        <p:nvSpPr>
          <p:cNvPr id="5" name="TextBox 4">
            <a:extLst>
              <a:ext uri="{FF2B5EF4-FFF2-40B4-BE49-F238E27FC236}">
                <a16:creationId xmlns:a16="http://schemas.microsoft.com/office/drawing/2014/main" id="{0C42C46C-7472-9875-D55E-3AF9B5A9523E}"/>
              </a:ext>
            </a:extLst>
          </p:cNvPr>
          <p:cNvSpPr txBox="1"/>
          <p:nvPr/>
        </p:nvSpPr>
        <p:spPr>
          <a:xfrm>
            <a:off x="506187" y="1423851"/>
            <a:ext cx="2132510" cy="307776"/>
          </a:xfrm>
          <a:prstGeom prst="rect">
            <a:avLst/>
          </a:prstGeom>
          <a:noFill/>
        </p:spPr>
        <p:txBody>
          <a:bodyPr wrap="square" rtlCol="0">
            <a:spAutoFit/>
          </a:bodyPr>
          <a:lstStyle/>
          <a:p>
            <a:r>
              <a:rPr lang="en-US" sz="1400" b="1" dirty="0"/>
              <a:t>Failure to ﬁle 5500</a:t>
            </a:r>
          </a:p>
        </p:txBody>
      </p:sp>
      <p:sp>
        <p:nvSpPr>
          <p:cNvPr id="8" name="TextBox 7">
            <a:extLst>
              <a:ext uri="{FF2B5EF4-FFF2-40B4-BE49-F238E27FC236}">
                <a16:creationId xmlns:a16="http://schemas.microsoft.com/office/drawing/2014/main" id="{4B6896E5-F004-8995-FEB2-EB797EE4B8A8}"/>
              </a:ext>
            </a:extLst>
          </p:cNvPr>
          <p:cNvSpPr txBox="1"/>
          <p:nvPr/>
        </p:nvSpPr>
        <p:spPr>
          <a:xfrm>
            <a:off x="4823460" y="1423851"/>
            <a:ext cx="6093822" cy="307777"/>
          </a:xfrm>
          <a:prstGeom prst="rect">
            <a:avLst/>
          </a:prstGeom>
          <a:noFill/>
        </p:spPr>
        <p:txBody>
          <a:bodyPr wrap="square">
            <a:spAutoFit/>
          </a:bodyPr>
          <a:lstStyle/>
          <a:p>
            <a:r>
              <a:rPr lang="en-US" sz="1400" dirty="0"/>
              <a:t>Prepare 5500 and DFVCP for client to ﬁle</a:t>
            </a:r>
          </a:p>
        </p:txBody>
      </p:sp>
      <p:cxnSp>
        <p:nvCxnSpPr>
          <p:cNvPr id="12" name="Straight Connector 11">
            <a:extLst>
              <a:ext uri="{FF2B5EF4-FFF2-40B4-BE49-F238E27FC236}">
                <a16:creationId xmlns:a16="http://schemas.microsoft.com/office/drawing/2014/main" id="{330E514C-38FB-FA48-66B4-D9C60538E041}"/>
              </a:ext>
            </a:extLst>
          </p:cNvPr>
          <p:cNvCxnSpPr/>
          <p:nvPr/>
        </p:nvCxnSpPr>
        <p:spPr>
          <a:xfrm>
            <a:off x="4349931" y="1262916"/>
            <a:ext cx="0" cy="53664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58F491E-A7C4-E147-9C13-DCCACB6AAB64}"/>
              </a:ext>
            </a:extLst>
          </p:cNvPr>
          <p:cNvCxnSpPr/>
          <p:nvPr/>
        </p:nvCxnSpPr>
        <p:spPr>
          <a:xfrm>
            <a:off x="423454" y="1946366"/>
            <a:ext cx="110098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29169C6-85F7-A287-F485-0D664FC99352}"/>
              </a:ext>
            </a:extLst>
          </p:cNvPr>
          <p:cNvSpPr txBox="1"/>
          <p:nvPr/>
        </p:nvSpPr>
        <p:spPr>
          <a:xfrm>
            <a:off x="506187" y="2103164"/>
            <a:ext cx="2152103" cy="307777"/>
          </a:xfrm>
          <a:prstGeom prst="rect">
            <a:avLst/>
          </a:prstGeom>
          <a:noFill/>
        </p:spPr>
        <p:txBody>
          <a:bodyPr wrap="square">
            <a:spAutoFit/>
          </a:bodyPr>
          <a:lstStyle/>
          <a:p>
            <a:r>
              <a:rPr lang="en-US" sz="1400" b="1" dirty="0"/>
              <a:t>Combined Testing</a:t>
            </a:r>
          </a:p>
        </p:txBody>
      </p:sp>
      <p:sp>
        <p:nvSpPr>
          <p:cNvPr id="24" name="TextBox 23">
            <a:extLst>
              <a:ext uri="{FF2B5EF4-FFF2-40B4-BE49-F238E27FC236}">
                <a16:creationId xmlns:a16="http://schemas.microsoft.com/office/drawing/2014/main" id="{9D090574-AE39-518D-02D5-DBF38F5AD0BF}"/>
              </a:ext>
            </a:extLst>
          </p:cNvPr>
          <p:cNvSpPr txBox="1"/>
          <p:nvPr/>
        </p:nvSpPr>
        <p:spPr>
          <a:xfrm>
            <a:off x="4800599" y="2103164"/>
            <a:ext cx="6632661" cy="523220"/>
          </a:xfrm>
          <a:prstGeom prst="rect">
            <a:avLst/>
          </a:prstGeom>
          <a:noFill/>
        </p:spPr>
        <p:txBody>
          <a:bodyPr wrap="square">
            <a:spAutoFit/>
          </a:bodyPr>
          <a:lstStyle/>
          <a:p>
            <a:r>
              <a:rPr lang="en-US" sz="1400" dirty="0"/>
              <a:t>Testing for Control Groups/Affiliated Service Groups and Dual Plan arrangements</a:t>
            </a:r>
          </a:p>
        </p:txBody>
      </p:sp>
      <p:sp>
        <p:nvSpPr>
          <p:cNvPr id="26" name="TextBox 25">
            <a:extLst>
              <a:ext uri="{FF2B5EF4-FFF2-40B4-BE49-F238E27FC236}">
                <a16:creationId xmlns:a16="http://schemas.microsoft.com/office/drawing/2014/main" id="{5E749A02-69FC-E434-238D-440F9DB82D29}"/>
              </a:ext>
            </a:extLst>
          </p:cNvPr>
          <p:cNvSpPr txBox="1"/>
          <p:nvPr/>
        </p:nvSpPr>
        <p:spPr>
          <a:xfrm>
            <a:off x="506188" y="2864171"/>
            <a:ext cx="3739242" cy="523220"/>
          </a:xfrm>
          <a:prstGeom prst="rect">
            <a:avLst/>
          </a:prstGeom>
          <a:noFill/>
        </p:spPr>
        <p:txBody>
          <a:bodyPr wrap="square">
            <a:spAutoFit/>
          </a:bodyPr>
          <a:lstStyle/>
          <a:p>
            <a:r>
              <a:rPr lang="en-US" sz="1400" b="1" dirty="0"/>
              <a:t>Assets outside the platform that need a separate Recordkeeping Solution</a:t>
            </a:r>
          </a:p>
        </p:txBody>
      </p:sp>
      <p:sp>
        <p:nvSpPr>
          <p:cNvPr id="28" name="TextBox 27">
            <a:extLst>
              <a:ext uri="{FF2B5EF4-FFF2-40B4-BE49-F238E27FC236}">
                <a16:creationId xmlns:a16="http://schemas.microsoft.com/office/drawing/2014/main" id="{2D5F17AB-41D8-620C-7C4C-C32AD30C274E}"/>
              </a:ext>
            </a:extLst>
          </p:cNvPr>
          <p:cNvSpPr txBox="1"/>
          <p:nvPr/>
        </p:nvSpPr>
        <p:spPr>
          <a:xfrm>
            <a:off x="4795159" y="2822206"/>
            <a:ext cx="6384469" cy="738664"/>
          </a:xfrm>
          <a:prstGeom prst="rect">
            <a:avLst/>
          </a:prstGeom>
          <a:noFill/>
        </p:spPr>
        <p:txBody>
          <a:bodyPr wrap="square">
            <a:spAutoFit/>
          </a:bodyPr>
          <a:lstStyle/>
          <a:p>
            <a:r>
              <a:rPr lang="en-US" sz="1400" dirty="0"/>
              <a:t>Separate the outside assets for a 2 plan solutions, one plan with frozen assets and the other plan providing full retirement plan services through recordkeeper</a:t>
            </a:r>
          </a:p>
        </p:txBody>
      </p:sp>
      <p:sp>
        <p:nvSpPr>
          <p:cNvPr id="30" name="TextBox 29">
            <a:extLst>
              <a:ext uri="{FF2B5EF4-FFF2-40B4-BE49-F238E27FC236}">
                <a16:creationId xmlns:a16="http://schemas.microsoft.com/office/drawing/2014/main" id="{932F441B-883F-08B4-79D6-C57F10EB2C0C}"/>
              </a:ext>
            </a:extLst>
          </p:cNvPr>
          <p:cNvSpPr txBox="1"/>
          <p:nvPr/>
        </p:nvSpPr>
        <p:spPr>
          <a:xfrm>
            <a:off x="506187" y="3772098"/>
            <a:ext cx="3739242" cy="954107"/>
          </a:xfrm>
          <a:prstGeom prst="rect">
            <a:avLst/>
          </a:prstGeom>
          <a:noFill/>
        </p:spPr>
        <p:txBody>
          <a:bodyPr wrap="square">
            <a:spAutoFit/>
          </a:bodyPr>
          <a:lstStyle/>
          <a:p>
            <a:r>
              <a:rPr lang="en-US" sz="1400" b="1" dirty="0"/>
              <a:t>Various Compliance Issues</a:t>
            </a:r>
          </a:p>
          <a:p>
            <a:endParaRPr lang="en-US" sz="1400" b="1" dirty="0"/>
          </a:p>
          <a:p>
            <a:r>
              <a:rPr lang="en-US" sz="1400" b="1" dirty="0"/>
              <a:t>Self Correction Program (SCP)</a:t>
            </a:r>
          </a:p>
          <a:p>
            <a:r>
              <a:rPr lang="en-US" sz="1400" b="1" dirty="0"/>
              <a:t>Voluntary Compliance Program (VCP)</a:t>
            </a:r>
          </a:p>
        </p:txBody>
      </p:sp>
      <p:sp>
        <p:nvSpPr>
          <p:cNvPr id="32" name="TextBox 31">
            <a:extLst>
              <a:ext uri="{FF2B5EF4-FFF2-40B4-BE49-F238E27FC236}">
                <a16:creationId xmlns:a16="http://schemas.microsoft.com/office/drawing/2014/main" id="{90B03881-C1F1-9FAA-35CE-E28AF77CEDBC}"/>
              </a:ext>
            </a:extLst>
          </p:cNvPr>
          <p:cNvSpPr txBox="1"/>
          <p:nvPr/>
        </p:nvSpPr>
        <p:spPr>
          <a:xfrm>
            <a:off x="4795159" y="3728972"/>
            <a:ext cx="6093822" cy="1169551"/>
          </a:xfrm>
          <a:prstGeom prst="rect">
            <a:avLst/>
          </a:prstGeom>
          <a:noFill/>
        </p:spPr>
        <p:txBody>
          <a:bodyPr wrap="square">
            <a:spAutoFit/>
          </a:bodyPr>
          <a:lstStyle/>
          <a:p>
            <a:r>
              <a:rPr lang="en-US" sz="1400" dirty="0"/>
              <a:t>Develop understanding of the issue, calculate impacts to plan participants and aid in preparation of appropriate documentation</a:t>
            </a:r>
          </a:p>
          <a:p>
            <a:endParaRPr lang="en-US" sz="1400" dirty="0"/>
          </a:p>
          <a:p>
            <a:r>
              <a:rPr lang="en-US" sz="1400" dirty="0"/>
              <a:t>Examples: Late contributions, incorrect proﬁt sharing allocations using wrong compensations, etc.</a:t>
            </a:r>
          </a:p>
        </p:txBody>
      </p:sp>
      <p:sp>
        <p:nvSpPr>
          <p:cNvPr id="34" name="TextBox 33">
            <a:extLst>
              <a:ext uri="{FF2B5EF4-FFF2-40B4-BE49-F238E27FC236}">
                <a16:creationId xmlns:a16="http://schemas.microsoft.com/office/drawing/2014/main" id="{AFE54F5B-E569-249B-CAE2-7F8CBBE9F3E8}"/>
              </a:ext>
            </a:extLst>
          </p:cNvPr>
          <p:cNvSpPr txBox="1"/>
          <p:nvPr/>
        </p:nvSpPr>
        <p:spPr>
          <a:xfrm>
            <a:off x="506187" y="5011956"/>
            <a:ext cx="3390898" cy="738664"/>
          </a:xfrm>
          <a:prstGeom prst="rect">
            <a:avLst/>
          </a:prstGeom>
          <a:noFill/>
        </p:spPr>
        <p:txBody>
          <a:bodyPr wrap="square">
            <a:spAutoFit/>
          </a:bodyPr>
          <a:lstStyle/>
          <a:p>
            <a:r>
              <a:rPr lang="en-US" sz="1400" b="1" dirty="0"/>
              <a:t>Adoption Agreement</a:t>
            </a:r>
          </a:p>
          <a:p>
            <a:r>
              <a:rPr lang="en-US" sz="1400" b="1" dirty="0"/>
              <a:t>Failures and Out of Compliance documents</a:t>
            </a:r>
          </a:p>
        </p:txBody>
      </p:sp>
      <p:sp>
        <p:nvSpPr>
          <p:cNvPr id="36" name="TextBox 35">
            <a:extLst>
              <a:ext uri="{FF2B5EF4-FFF2-40B4-BE49-F238E27FC236}">
                <a16:creationId xmlns:a16="http://schemas.microsoft.com/office/drawing/2014/main" id="{5310C199-407B-08B5-55A4-C1658ED7032F}"/>
              </a:ext>
            </a:extLst>
          </p:cNvPr>
          <p:cNvSpPr txBox="1"/>
          <p:nvPr/>
        </p:nvSpPr>
        <p:spPr>
          <a:xfrm>
            <a:off x="4802778" y="5119678"/>
            <a:ext cx="6384468" cy="523220"/>
          </a:xfrm>
          <a:prstGeom prst="rect">
            <a:avLst/>
          </a:prstGeom>
          <a:noFill/>
        </p:spPr>
        <p:txBody>
          <a:bodyPr wrap="square">
            <a:spAutoFit/>
          </a:bodyPr>
          <a:lstStyle/>
          <a:p>
            <a:r>
              <a:rPr lang="en-US" sz="1400" dirty="0"/>
              <a:t>Prepare new plan documents and ensure plan meets current regulation updates</a:t>
            </a:r>
          </a:p>
        </p:txBody>
      </p:sp>
      <p:sp>
        <p:nvSpPr>
          <p:cNvPr id="38" name="TextBox 37">
            <a:extLst>
              <a:ext uri="{FF2B5EF4-FFF2-40B4-BE49-F238E27FC236}">
                <a16:creationId xmlns:a16="http://schemas.microsoft.com/office/drawing/2014/main" id="{6685BA0A-A65D-045B-45A5-7A88D3B8F57C}"/>
              </a:ext>
            </a:extLst>
          </p:cNvPr>
          <p:cNvSpPr txBox="1"/>
          <p:nvPr/>
        </p:nvSpPr>
        <p:spPr>
          <a:xfrm>
            <a:off x="506187" y="5971775"/>
            <a:ext cx="3615144" cy="307777"/>
          </a:xfrm>
          <a:prstGeom prst="rect">
            <a:avLst/>
          </a:prstGeom>
          <a:noFill/>
        </p:spPr>
        <p:txBody>
          <a:bodyPr wrap="square">
            <a:spAutoFit/>
          </a:bodyPr>
          <a:lstStyle/>
          <a:p>
            <a:r>
              <a:rPr lang="en-US" sz="1400" b="1" dirty="0"/>
              <a:t>Prior Year Plan Testing Not Completed</a:t>
            </a:r>
          </a:p>
        </p:txBody>
      </p:sp>
      <p:sp>
        <p:nvSpPr>
          <p:cNvPr id="40" name="TextBox 39">
            <a:extLst>
              <a:ext uri="{FF2B5EF4-FFF2-40B4-BE49-F238E27FC236}">
                <a16:creationId xmlns:a16="http://schemas.microsoft.com/office/drawing/2014/main" id="{BBB6C7E9-1CC4-FDAF-F629-41FA3A3F4159}"/>
              </a:ext>
            </a:extLst>
          </p:cNvPr>
          <p:cNvSpPr txBox="1"/>
          <p:nvPr/>
        </p:nvSpPr>
        <p:spPr>
          <a:xfrm>
            <a:off x="4795159" y="5971775"/>
            <a:ext cx="6093822" cy="523220"/>
          </a:xfrm>
          <a:prstGeom prst="rect">
            <a:avLst/>
          </a:prstGeom>
          <a:noFill/>
        </p:spPr>
        <p:txBody>
          <a:bodyPr wrap="square">
            <a:spAutoFit/>
          </a:bodyPr>
          <a:lstStyle/>
          <a:p>
            <a:r>
              <a:rPr lang="en-US" sz="1400" dirty="0"/>
              <a:t>Collect required data and perform tests, addressing any failures through SCP/VCP</a:t>
            </a:r>
          </a:p>
        </p:txBody>
      </p:sp>
      <p:cxnSp>
        <p:nvCxnSpPr>
          <p:cNvPr id="41" name="Straight Connector 40">
            <a:extLst>
              <a:ext uri="{FF2B5EF4-FFF2-40B4-BE49-F238E27FC236}">
                <a16:creationId xmlns:a16="http://schemas.microsoft.com/office/drawing/2014/main" id="{B465558A-E10B-4F27-6C9A-481F5508564B}"/>
              </a:ext>
            </a:extLst>
          </p:cNvPr>
          <p:cNvCxnSpPr/>
          <p:nvPr/>
        </p:nvCxnSpPr>
        <p:spPr>
          <a:xfrm>
            <a:off x="381001" y="2779282"/>
            <a:ext cx="110098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587A04C-9D8D-55C6-15FC-F0E40F30B11F}"/>
              </a:ext>
            </a:extLst>
          </p:cNvPr>
          <p:cNvCxnSpPr/>
          <p:nvPr/>
        </p:nvCxnSpPr>
        <p:spPr>
          <a:xfrm>
            <a:off x="381000" y="3650139"/>
            <a:ext cx="110098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4C130D2-53F4-2885-EFB9-B5CB694E4CDE}"/>
              </a:ext>
            </a:extLst>
          </p:cNvPr>
          <p:cNvCxnSpPr/>
          <p:nvPr/>
        </p:nvCxnSpPr>
        <p:spPr>
          <a:xfrm>
            <a:off x="381000" y="4969297"/>
            <a:ext cx="110098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7CBE90D-303D-6E8F-28B8-FB088D0F57E7}"/>
              </a:ext>
            </a:extLst>
          </p:cNvPr>
          <p:cNvCxnSpPr/>
          <p:nvPr/>
        </p:nvCxnSpPr>
        <p:spPr>
          <a:xfrm>
            <a:off x="381000" y="5864053"/>
            <a:ext cx="110098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819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533400" y="228600"/>
            <a:ext cx="815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Tx/>
              <a:buNone/>
            </a:pPr>
            <a:endParaRPr lang="en-US" altLang="en-US" sz="2800" b="1" dirty="0">
              <a:solidFill>
                <a:srgbClr val="FFFFFF"/>
              </a:solidFill>
            </a:endParaRPr>
          </a:p>
        </p:txBody>
      </p:sp>
      <p:grpSp>
        <p:nvGrpSpPr>
          <p:cNvPr id="8" name="Group 7">
            <a:extLst>
              <a:ext uri="{FF2B5EF4-FFF2-40B4-BE49-F238E27FC236}">
                <a16:creationId xmlns:a16="http://schemas.microsoft.com/office/drawing/2014/main" id="{9F2A3284-EFFD-570E-A47A-4C62019AFB0E}"/>
              </a:ext>
            </a:extLst>
          </p:cNvPr>
          <p:cNvGrpSpPr/>
          <p:nvPr/>
        </p:nvGrpSpPr>
        <p:grpSpPr>
          <a:xfrm>
            <a:off x="762000" y="895929"/>
            <a:ext cx="10668000" cy="5523342"/>
            <a:chOff x="762000" y="895929"/>
            <a:chExt cx="10668000" cy="5523342"/>
          </a:xfrm>
        </p:grpSpPr>
        <p:sp>
          <p:nvSpPr>
            <p:cNvPr id="5" name="Rectangle 1"/>
            <p:cNvSpPr>
              <a:spLocks noChangeArrowheads="1"/>
            </p:cNvSpPr>
            <p:nvPr/>
          </p:nvSpPr>
          <p:spPr bwMode="auto">
            <a:xfrm>
              <a:off x="762000" y="895929"/>
              <a:ext cx="10668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lgn="ctr">
                <a:spcBef>
                  <a:spcPct val="0"/>
                </a:spcBef>
                <a:buFontTx/>
                <a:buNone/>
              </a:pPr>
              <a:r>
                <a:rPr lang="en-US" altLang="en-US" sz="1800" b="1" dirty="0">
                  <a:solidFill>
                    <a:srgbClr val="2B328D"/>
                  </a:solidFill>
                </a:rPr>
                <a:t>Pentegra. The Peace of Mind a Professional on Board Provides</a:t>
              </a: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endParaRPr lang="en-US" altLang="en-US" sz="1800" dirty="0">
                <a:solidFill>
                  <a:srgbClr val="000000"/>
                </a:solidFill>
              </a:endParaRPr>
            </a:p>
            <a:p>
              <a:pPr algn="ctr">
                <a:spcBef>
                  <a:spcPct val="0"/>
                </a:spcBef>
                <a:buFontTx/>
                <a:buNone/>
              </a:pPr>
              <a:r>
                <a:rPr lang="en-US" altLang="en-US" sz="1800" dirty="0">
                  <a:solidFill>
                    <a:srgbClr val="000000"/>
                  </a:solidFill>
                </a:rPr>
                <a:t>Let’s talk about how Pentegra can help you.</a:t>
              </a:r>
            </a:p>
            <a:p>
              <a:pPr algn="ctr">
                <a:spcBef>
                  <a:spcPct val="0"/>
                </a:spcBef>
                <a:buFontTx/>
                <a:buNone/>
              </a:pPr>
              <a:r>
                <a:rPr lang="en-US" altLang="en-US" sz="1800" dirty="0">
                  <a:solidFill>
                    <a:srgbClr val="000000"/>
                  </a:solidFill>
                </a:rPr>
                <a:t>Pentegra Retirement Services</a:t>
              </a:r>
            </a:p>
            <a:p>
              <a:pPr algn="ctr">
                <a:spcBef>
                  <a:spcPct val="0"/>
                </a:spcBef>
                <a:buFontTx/>
                <a:buNone/>
              </a:pPr>
              <a:r>
                <a:rPr lang="en-US" altLang="en-US" sz="1800" dirty="0">
                  <a:solidFill>
                    <a:srgbClr val="000000"/>
                  </a:solidFill>
                </a:rPr>
                <a:t> 855-549-6689</a:t>
              </a:r>
            </a:p>
            <a:p>
              <a:pPr algn="ctr">
                <a:spcBef>
                  <a:spcPct val="0"/>
                </a:spcBef>
                <a:buFontTx/>
                <a:buNone/>
              </a:pPr>
              <a:endParaRPr lang="en-US" altLang="en-US" sz="1800" dirty="0">
                <a:solidFill>
                  <a:srgbClr val="000000"/>
                </a:solidFill>
              </a:endParaRPr>
            </a:p>
            <a:p>
              <a:pPr algn="ctr">
                <a:spcBef>
                  <a:spcPct val="0"/>
                </a:spcBef>
                <a:buFontTx/>
                <a:buNone/>
              </a:pPr>
              <a:r>
                <a:rPr lang="en-US" altLang="en-US" sz="1800" dirty="0">
                  <a:solidFill>
                    <a:srgbClr val="000000"/>
                  </a:solidFill>
                </a:rPr>
                <a:t>www.pentegra.com</a:t>
              </a:r>
            </a:p>
            <a:p>
              <a:pPr algn="ctr">
                <a:spcBef>
                  <a:spcPct val="0"/>
                </a:spcBef>
                <a:buFontTx/>
                <a:buNone/>
              </a:pPr>
              <a:r>
                <a:rPr lang="en-US" altLang="en-US" sz="1800" dirty="0">
                  <a:solidFill>
                    <a:srgbClr val="000000"/>
                  </a:solidFill>
                </a:rPr>
                <a:t>316ﬁduciaryday.com</a:t>
              </a:r>
            </a:p>
            <a:p>
              <a:pPr algn="ctr">
                <a:spcBef>
                  <a:spcPct val="0"/>
                </a:spcBef>
                <a:buFontTx/>
                <a:buNone/>
              </a:pPr>
              <a:endParaRPr lang="en-US" altLang="en-US" sz="1800" dirty="0">
                <a:solidFill>
                  <a:srgbClr val="000000"/>
                </a:solidFill>
              </a:endParaRPr>
            </a:p>
            <a:p>
              <a:pPr algn="ctr">
                <a:spcBef>
                  <a:spcPct val="0"/>
                </a:spcBef>
                <a:buFontTx/>
                <a:buNone/>
              </a:pPr>
              <a:r>
                <a:rPr lang="en-US" altLang="en-US" sz="1800" dirty="0">
                  <a:solidFill>
                    <a:srgbClr val="000000"/>
                  </a:solidFill>
                </a:rPr>
                <a:t>Follow our conversation</a:t>
              </a:r>
            </a:p>
            <a:p>
              <a:pPr algn="ctr">
                <a:spcBef>
                  <a:spcPct val="0"/>
                </a:spcBef>
                <a:buFontTx/>
                <a:buNone/>
              </a:pPr>
              <a:endParaRPr lang="en-US" altLang="en-US" sz="1800" dirty="0">
                <a:solidFill>
                  <a:srgbClr val="000000"/>
                </a:solidFill>
              </a:endParaRPr>
            </a:p>
          </p:txBody>
        </p:sp>
        <p:pic>
          <p:nvPicPr>
            <p:cNvPr id="7" name="Picture 7"/>
            <p:cNvPicPr>
              <a:picLocks noChangeAspect="1"/>
            </p:cNvPicPr>
            <p:nvPr/>
          </p:nvPicPr>
          <p:blipFill rotWithShape="1">
            <a:blip r:embed="rId2">
              <a:clrChange>
                <a:clrFrom>
                  <a:srgbClr val="F6F3F4"/>
                </a:clrFrom>
                <a:clrTo>
                  <a:srgbClr val="F6F3F4">
                    <a:alpha val="0"/>
                  </a:srgbClr>
                </a:clrTo>
              </a:clrChange>
              <a:extLst>
                <a:ext uri="{28A0092B-C50C-407E-A947-70E740481C1C}">
                  <a14:useLocalDpi xmlns:a14="http://schemas.microsoft.com/office/drawing/2010/main" val="0"/>
                </a:ext>
              </a:extLst>
            </a:blip>
            <a:srcRect l="35834" t="32222" r="49069" b="54445"/>
            <a:stretch/>
          </p:blipFill>
          <p:spPr bwMode="auto">
            <a:xfrm>
              <a:off x="5286705" y="5504871"/>
              <a:ext cx="184065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EF718F5-D8B5-19C7-A6BB-E5A2DCDCBB5A}"/>
                </a:ext>
              </a:extLst>
            </p:cNvPr>
            <p:cNvPicPr>
              <a:picLocks noChangeAspect="1"/>
            </p:cNvPicPr>
            <p:nvPr/>
          </p:nvPicPr>
          <p:blipFill>
            <a:blip r:embed="rId3"/>
            <a:stretch>
              <a:fillRect/>
            </a:stretch>
          </p:blipFill>
          <p:spPr>
            <a:xfrm>
              <a:off x="5404272" y="1497316"/>
              <a:ext cx="1383456" cy="1250796"/>
            </a:xfrm>
            <a:prstGeom prst="rect">
              <a:avLst/>
            </a:prstGeom>
          </p:spPr>
        </p:pic>
      </p:grpSp>
    </p:spTree>
    <p:extLst>
      <p:ext uri="{BB962C8B-B14F-4D97-AF65-F5344CB8AC3E}">
        <p14:creationId xmlns:p14="http://schemas.microsoft.com/office/powerpoint/2010/main" val="3590525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be751a-0f31-41a8-9a15-6e81f5b71b3e">
      <Terms xmlns="http://schemas.microsoft.com/office/infopath/2007/PartnerControls"/>
    </lcf76f155ced4ddcb4097134ff3c332f>
    <TaxCatchAll xmlns="4ea17545-0f00-443f-ab6c-fbd8c4af43a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7BAA8C0927164D899D2BB29C94ED79" ma:contentTypeVersion="12" ma:contentTypeDescription="Create a new document." ma:contentTypeScope="" ma:versionID="6ef7ccfcb01e791d278d0c3a6b5ddb8e">
  <xsd:schema xmlns:xsd="http://www.w3.org/2001/XMLSchema" xmlns:xs="http://www.w3.org/2001/XMLSchema" xmlns:p="http://schemas.microsoft.com/office/2006/metadata/properties" xmlns:ns2="c5be751a-0f31-41a8-9a15-6e81f5b71b3e" xmlns:ns3="4ea17545-0f00-443f-ab6c-fbd8c4af43a6" targetNamespace="http://schemas.microsoft.com/office/2006/metadata/properties" ma:root="true" ma:fieldsID="65123b1c902fefca34bcf1902fa4c9e9" ns2:_="" ns3:_="">
    <xsd:import namespace="c5be751a-0f31-41a8-9a15-6e81f5b71b3e"/>
    <xsd:import namespace="4ea17545-0f00-443f-ab6c-fbd8c4af43a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be751a-0f31-41a8-9a15-6e81f5b71b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7e04df8-5f59-447b-9624-d0c92030efd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a17545-0f00-443f-ab6c-fbd8c4af43a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329fa68-9cfd-4ce9-87fd-a0f58edd5b72}" ma:internalName="TaxCatchAll" ma:showField="CatchAllData" ma:web="4ea17545-0f00-443f-ab6c-fbd8c4af43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EB443F-26B9-43EE-85ED-EE5C2C40165A}">
  <ds:schemaRefs>
    <ds:schemaRef ds:uri="http://schemas.microsoft.com/office/2006/metadata/properties"/>
    <ds:schemaRef ds:uri="http://schemas.microsoft.com/office/infopath/2007/PartnerControls"/>
    <ds:schemaRef ds:uri="c5be751a-0f31-41a8-9a15-6e81f5b71b3e"/>
    <ds:schemaRef ds:uri="4ea17545-0f00-443f-ab6c-fbd8c4af43a6"/>
  </ds:schemaRefs>
</ds:datastoreItem>
</file>

<file path=customXml/itemProps2.xml><?xml version="1.0" encoding="utf-8"?>
<ds:datastoreItem xmlns:ds="http://schemas.openxmlformats.org/officeDocument/2006/customXml" ds:itemID="{6BB24699-C418-4DBB-8370-A8499CD5EC40}">
  <ds:schemaRefs>
    <ds:schemaRef ds:uri="http://schemas.microsoft.com/sharepoint/v3/contenttype/forms"/>
  </ds:schemaRefs>
</ds:datastoreItem>
</file>

<file path=customXml/itemProps3.xml><?xml version="1.0" encoding="utf-8"?>
<ds:datastoreItem xmlns:ds="http://schemas.openxmlformats.org/officeDocument/2006/customXml" ds:itemID="{57D25F83-4CE8-44D0-A89A-3491DE94CA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be751a-0f31-41a8-9a15-6e81f5b71b3e"/>
    <ds:schemaRef ds:uri="4ea17545-0f00-443f-ab6c-fbd8c4af43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686d2bc-2b2a-4f9e-939c-7fcab2283702}" enabled="1" method="Privileged" siteId="{a307d56e-7f8b-49d8-96dd-1a3cc332926c}" removed="0"/>
</clbl:labelList>
</file>

<file path=docProps/app.xml><?xml version="1.0" encoding="utf-8"?>
<Properties xmlns="http://schemas.openxmlformats.org/officeDocument/2006/extended-properties" xmlns:vt="http://schemas.openxmlformats.org/officeDocument/2006/docPropsVTypes">
  <TotalTime>279</TotalTime>
  <Words>761</Words>
  <Application>Microsoft Office PowerPoint</Application>
  <PresentationFormat>Widescreen</PresentationFormat>
  <Paragraphs>78</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Century Gothic</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Parker</dc:creator>
  <cp:lastModifiedBy>Elizabeth Kuhn</cp:lastModifiedBy>
  <cp:revision>29</cp:revision>
  <dcterms:created xsi:type="dcterms:W3CDTF">2021-08-01T21:07:48Z</dcterms:created>
  <dcterms:modified xsi:type="dcterms:W3CDTF">2025-12-02T20:55:46Z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0x010100517BAA8C0927164D899D2BB29C94ED79</vt:lpwstr>
  </property>
  <property fmtid="{D5CDD505-2E9C-101B-9397-08002B2CF9AE}" pid="3" name="Order">
    <vt:r8>2342000</vt:r8>
  </property>
  <property fmtid="{D5CDD505-2E9C-101B-9397-08002B2CF9AE}" pid="4" name="MediaServiceImageTags">
    <vt:lpwstr/>
  </property>
  <property fmtid="{D5CDD505-2E9C-101B-9397-08002B2CF9AE}" pid="5" name="ClassificationContentMarkingFooterLocations">
    <vt:lpwstr>Office Theme:8</vt:lpwstr>
  </property>
  <property fmtid="{D5CDD505-2E9C-101B-9397-08002B2CF9AE}" pid="6" name="ClassificationContentMarkingFooterText">
    <vt:lpwstr>Public</vt:lpwstr>
  </property>
</Properties>
</file>